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7559675" cy="10691813"/>
  <p:notesSz cx="6858000" cy="9144000"/>
  <p:defaultTextStyle>
    <a:defPPr>
      <a:defRPr lang="it-IT"/>
    </a:defPPr>
    <a:lvl1pPr marL="0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22" userDrawn="1">
          <p15:clr>
            <a:srgbClr val="A4A3A4"/>
          </p15:clr>
        </p15:guide>
        <p15:guide id="7" orient="horz" pos="209" userDrawn="1">
          <p15:clr>
            <a:srgbClr val="A4A3A4"/>
          </p15:clr>
        </p15:guide>
        <p15:guide id="9" pos="4422" userDrawn="1">
          <p15:clr>
            <a:srgbClr val="A4A3A4"/>
          </p15:clr>
        </p15:guide>
        <p15:guide id="10" orient="horz" pos="60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3"/>
    <a:srgbClr val="C8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3336" y="54"/>
      </p:cViewPr>
      <p:guideLst>
        <p:guide pos="322"/>
        <p:guide orient="horz" pos="209"/>
        <p:guide pos="4422"/>
        <p:guide orient="horz" pos="60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61DC-5D94-7C4C-B1C1-E10F411B0F9E}" type="datetimeFigureOut">
              <a:rPr lang="it-IT" smtClean="0"/>
              <a:t>20/11/2023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3AF96-B103-3E48-8CF6-7490481BA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Profes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1133950" y="621709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971" dirty="0" err="1">
              <a:solidFill>
                <a:srgbClr val="51515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406937" y="6553687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971" dirty="0" err="1">
              <a:solidFill>
                <a:srgbClr val="51515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23644" y="7701746"/>
            <a:ext cx="65" cy="174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132" dirty="0" err="1">
              <a:solidFill>
                <a:srgbClr val="515151"/>
              </a:solidFill>
              <a:latin typeface="Arial"/>
              <a:cs typeface="Arial"/>
            </a:endParaRP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778197" y="2909355"/>
            <a:ext cx="2727159" cy="818094"/>
          </a:xfrm>
        </p:spPr>
        <p:txBody>
          <a:bodyPr/>
          <a:lstStyle>
            <a:lvl1pPr marL="0" indent="0" algn="l">
              <a:lnSpc>
                <a:spcPts val="1457"/>
              </a:lnSpc>
              <a:buNone/>
              <a:defRPr sz="2153" b="0" i="0" cap="none">
                <a:solidFill>
                  <a:schemeClr val="bg1"/>
                </a:solidFill>
                <a:latin typeface="Arial"/>
                <a:cs typeface="Arial"/>
              </a:defRPr>
            </a:lvl1pPr>
            <a:lvl2pPr marL="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0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0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Inserisci</a:t>
            </a:r>
            <a:r>
              <a:rPr lang="en-US" dirty="0"/>
              <a:t> </a:t>
            </a:r>
            <a:r>
              <a:rPr lang="en-US" dirty="0" err="1"/>
              <a:t>testo</a:t>
            </a:r>
            <a:endParaRPr lang="it-IT" dirty="0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578475A5-79CA-A94C-8AFC-27AD10B4890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7396" y="5128767"/>
            <a:ext cx="2995775" cy="4159797"/>
          </a:xfrm>
        </p:spPr>
        <p:txBody>
          <a:bodyPr/>
          <a:lstStyle>
            <a:lvl1pPr>
              <a:lnSpc>
                <a:spcPct val="110000"/>
              </a:lnSpc>
              <a:defRPr sz="1029"/>
            </a:lvl1pPr>
            <a:lvl2pPr>
              <a:lnSpc>
                <a:spcPct val="110000"/>
              </a:lnSpc>
              <a:defRPr sz="1371">
                <a:solidFill>
                  <a:srgbClr val="005E83"/>
                </a:solidFill>
              </a:defRPr>
            </a:lvl2pPr>
            <a:lvl3pPr>
              <a:lnSpc>
                <a:spcPct val="110000"/>
              </a:lnSpc>
              <a:defRPr sz="1029"/>
            </a:lvl3pPr>
            <a:lvl4pPr marL="145685" indent="-145685">
              <a:lnSpc>
                <a:spcPct val="110000"/>
              </a:lnSpc>
              <a:buFont typeface="Wingdings" charset="2"/>
              <a:buChar char="§"/>
              <a:defRPr sz="1029"/>
            </a:lvl4pPr>
            <a:lvl5pPr>
              <a:lnSpc>
                <a:spcPct val="110000"/>
              </a:lnSpc>
              <a:defRPr sz="1029"/>
            </a:lvl5pPr>
            <a:lvl6pPr>
              <a:lnSpc>
                <a:spcPct val="110000"/>
              </a:lnSpc>
              <a:defRPr sz="1029"/>
            </a:lvl6pPr>
            <a:lvl7pPr>
              <a:lnSpc>
                <a:spcPct val="110000"/>
              </a:lnSpc>
              <a:defRPr sz="1029"/>
            </a:lvl7pPr>
            <a:lvl8pPr>
              <a:lnSpc>
                <a:spcPct val="110000"/>
              </a:lnSpc>
              <a:defRPr sz="1029"/>
            </a:lvl8pPr>
            <a:lvl9pPr>
              <a:lnSpc>
                <a:spcPct val="110000"/>
              </a:lnSpc>
              <a:defRPr sz="1029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CF72CE3D-F1E5-5240-9248-6C6A246045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80224" y="5143280"/>
            <a:ext cx="3232055" cy="4159797"/>
          </a:xfrm>
        </p:spPr>
        <p:txBody>
          <a:bodyPr/>
          <a:lstStyle>
            <a:lvl1pPr>
              <a:lnSpc>
                <a:spcPct val="110000"/>
              </a:lnSpc>
              <a:defRPr sz="1029"/>
            </a:lvl1pPr>
            <a:lvl2pPr>
              <a:lnSpc>
                <a:spcPct val="110000"/>
              </a:lnSpc>
              <a:defRPr sz="1029">
                <a:solidFill>
                  <a:srgbClr val="005E83"/>
                </a:solidFill>
              </a:defRPr>
            </a:lvl2pPr>
            <a:lvl3pPr>
              <a:lnSpc>
                <a:spcPct val="110000"/>
              </a:lnSpc>
              <a:defRPr sz="1029"/>
            </a:lvl3pPr>
            <a:lvl4pPr marL="145685" indent="-145685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 sz="1029"/>
            </a:lvl4pPr>
            <a:lvl5pPr>
              <a:lnSpc>
                <a:spcPct val="110000"/>
              </a:lnSpc>
              <a:defRPr sz="1029"/>
            </a:lvl5pPr>
            <a:lvl6pPr>
              <a:lnSpc>
                <a:spcPct val="110000"/>
              </a:lnSpc>
              <a:defRPr sz="1029"/>
            </a:lvl6pPr>
            <a:lvl7pPr>
              <a:lnSpc>
                <a:spcPct val="110000"/>
              </a:lnSpc>
              <a:defRPr sz="1029"/>
            </a:lvl7pPr>
            <a:lvl8pPr>
              <a:lnSpc>
                <a:spcPct val="110000"/>
              </a:lnSpc>
              <a:defRPr sz="1029"/>
            </a:lvl8pPr>
            <a:lvl9pPr>
              <a:lnSpc>
                <a:spcPct val="110000"/>
              </a:lnSpc>
              <a:defRPr sz="1029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3AEFBCE8-9506-8A45-A98A-F321FC3D8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43" y="3307465"/>
            <a:ext cx="2747638" cy="1467589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2741" cap="none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2FCC5D04-EC4D-5247-85EE-222422C879C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7396" y="9380924"/>
            <a:ext cx="6464886" cy="463343"/>
          </a:xfrm>
        </p:spPr>
        <p:txBody>
          <a:bodyPr/>
          <a:lstStyle>
            <a:lvl1pPr>
              <a:lnSpc>
                <a:spcPct val="110000"/>
              </a:lnSpc>
              <a:defRPr sz="1029"/>
            </a:lvl1pPr>
            <a:lvl2pPr>
              <a:lnSpc>
                <a:spcPct val="110000"/>
              </a:lnSpc>
              <a:defRPr sz="1029">
                <a:solidFill>
                  <a:srgbClr val="005E83"/>
                </a:solidFill>
              </a:defRPr>
            </a:lvl2pPr>
            <a:lvl3pPr>
              <a:lnSpc>
                <a:spcPct val="110000"/>
              </a:lnSpc>
              <a:defRPr sz="1029"/>
            </a:lvl3pPr>
            <a:lvl4pPr marL="145685" indent="-145685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 sz="1029"/>
            </a:lvl4pPr>
            <a:lvl5pPr>
              <a:lnSpc>
                <a:spcPct val="110000"/>
              </a:lnSpc>
              <a:defRPr sz="1029"/>
            </a:lvl5pPr>
            <a:lvl6pPr>
              <a:lnSpc>
                <a:spcPct val="110000"/>
              </a:lnSpc>
              <a:defRPr sz="1029"/>
            </a:lvl6pPr>
            <a:lvl7pPr>
              <a:lnSpc>
                <a:spcPct val="110000"/>
              </a:lnSpc>
              <a:defRPr sz="1029"/>
            </a:lvl7pPr>
            <a:lvl8pPr>
              <a:lnSpc>
                <a:spcPct val="110000"/>
              </a:lnSpc>
              <a:defRPr sz="1029"/>
            </a:lvl8pPr>
            <a:lvl9pPr>
              <a:lnSpc>
                <a:spcPct val="110000"/>
              </a:lnSpc>
              <a:defRPr sz="1029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1596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7985" y="287845"/>
            <a:ext cx="6803708" cy="17819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7985" y="2494758"/>
            <a:ext cx="6803708" cy="7056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720405" y="9854657"/>
            <a:ext cx="5429066" cy="4251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87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footer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368448" y="9853813"/>
            <a:ext cx="269988" cy="4260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7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33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l" defTabSz="740076" rtl="0" eaLnBrk="1" latinLnBrk="0" hangingPunct="1">
        <a:lnSpc>
          <a:spcPct val="80000"/>
        </a:lnSpc>
        <a:spcBef>
          <a:spcPct val="0"/>
        </a:spcBef>
        <a:buNone/>
        <a:defRPr sz="1943" b="0" i="0" kern="1200" cap="none">
          <a:solidFill>
            <a:srgbClr val="00B1CA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Font typeface="Arial" panose="020B0604020202020204" pitchFamily="34" charset="0"/>
        <a:buNone/>
        <a:defRPr sz="809" b="0" i="0" kern="1200" cap="none">
          <a:solidFill>
            <a:schemeClr val="tx2"/>
          </a:solidFill>
          <a:latin typeface="+mn-lt"/>
          <a:ea typeface="+mn-ea"/>
          <a:cs typeface="Futura PT Book"/>
        </a:defRPr>
      </a:lvl1pPr>
      <a:lvl2pPr marL="0" indent="0" algn="l" defTabSz="740076" rtl="0" eaLnBrk="1" latinLnBrk="0" hangingPunct="1">
        <a:lnSpc>
          <a:spcPct val="100000"/>
        </a:lnSpc>
        <a:spcBef>
          <a:spcPts val="0"/>
        </a:spcBef>
        <a:spcAft>
          <a:spcPts val="971"/>
        </a:spcAft>
        <a:buFont typeface="Arial" panose="020B0604020202020204" pitchFamily="34" charset="0"/>
        <a:buNone/>
        <a:defRPr sz="809" b="0" i="0" kern="1200" cap="none">
          <a:solidFill>
            <a:schemeClr val="tx1"/>
          </a:solidFill>
          <a:latin typeface="Arial Black"/>
          <a:ea typeface="+mn-ea"/>
          <a:cs typeface="Arial Black"/>
        </a:defRPr>
      </a:lvl2pPr>
      <a:lvl3pPr marL="0" indent="0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Clr>
          <a:schemeClr val="bg2"/>
        </a:buClr>
        <a:buFont typeface="Wingdings" charset="2"/>
        <a:buNone/>
        <a:defRPr sz="809" b="1" i="0" kern="1200">
          <a:solidFill>
            <a:schemeClr val="bg2"/>
          </a:solidFill>
          <a:latin typeface="+mn-lt"/>
          <a:ea typeface="+mn-ea"/>
          <a:cs typeface="Futura PT Bold"/>
        </a:defRPr>
      </a:lvl3pPr>
      <a:lvl4pPr marL="145685" indent="-145685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Clr>
          <a:schemeClr val="bg2"/>
        </a:buClr>
        <a:buFont typeface="Wingdings" charset="2"/>
        <a:buChar char="§"/>
        <a:defRPr sz="809" b="0" i="0" kern="1200">
          <a:solidFill>
            <a:schemeClr val="tx2"/>
          </a:solidFill>
          <a:latin typeface="+mn-lt"/>
          <a:ea typeface="+mn-ea"/>
          <a:cs typeface="Futura PT Book"/>
        </a:defRPr>
      </a:lvl4pPr>
      <a:lvl5pPr marL="291369" indent="-145685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Font typeface="Wingdings" charset="2"/>
        <a:buChar char="§"/>
        <a:defRPr sz="809" b="0" i="0" kern="1200">
          <a:solidFill>
            <a:srgbClr val="515151"/>
          </a:solidFill>
          <a:latin typeface="+mn-lt"/>
          <a:ea typeface="+mn-ea"/>
          <a:cs typeface="Futura PT Book"/>
        </a:defRPr>
      </a:lvl5pPr>
      <a:lvl6pPr marL="145685" marR="0" indent="-145685" algn="l" defTabSz="740076" rtl="0" eaLnBrk="1" fontAlgn="auto" latinLnBrk="0" hangingPunct="1">
        <a:lnSpc>
          <a:spcPct val="100000"/>
        </a:lnSpc>
        <a:spcBef>
          <a:spcPts val="0"/>
        </a:spcBef>
        <a:spcAft>
          <a:spcPts val="487"/>
        </a:spcAft>
        <a:buClr>
          <a:schemeClr val="bg2"/>
        </a:buClr>
        <a:buSzPct val="100000"/>
        <a:buFont typeface="+mj-lt"/>
        <a:buAutoNum type="arabicPeriod"/>
        <a:tabLst/>
        <a:defRPr sz="809" b="0" i="0" kern="1200" baseline="0">
          <a:solidFill>
            <a:schemeClr val="tx2"/>
          </a:solidFill>
          <a:latin typeface="+mn-lt"/>
          <a:ea typeface="+mn-ea"/>
          <a:cs typeface="Futura PT Book"/>
        </a:defRPr>
      </a:lvl6pPr>
      <a:lvl7pPr marL="291369" indent="-145685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Font typeface="+mj-lt"/>
        <a:buAutoNum type="arabicPeriod"/>
        <a:defRPr sz="809" b="0" i="0" kern="1200" baseline="0">
          <a:solidFill>
            <a:srgbClr val="515151"/>
          </a:solidFill>
          <a:latin typeface="+mn-lt"/>
          <a:ea typeface="+mn-ea"/>
          <a:cs typeface="Futura PT Book"/>
        </a:defRPr>
      </a:lvl7pPr>
      <a:lvl8pPr marL="145685" indent="-145685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Clr>
          <a:schemeClr val="bg2"/>
        </a:buClr>
        <a:buFont typeface="+mj-lt"/>
        <a:buAutoNum type="alphaLcPeriod"/>
        <a:defRPr sz="809" b="0" i="0" kern="1200">
          <a:solidFill>
            <a:srgbClr val="515151"/>
          </a:solidFill>
          <a:latin typeface="+mn-lt"/>
          <a:ea typeface="+mn-ea"/>
          <a:cs typeface="Futura PT Book"/>
        </a:defRPr>
      </a:lvl8pPr>
      <a:lvl9pPr marL="291369" indent="-145685" algn="l" defTabSz="740076" rtl="0" eaLnBrk="1" latinLnBrk="0" hangingPunct="1">
        <a:lnSpc>
          <a:spcPct val="100000"/>
        </a:lnSpc>
        <a:spcBef>
          <a:spcPts val="0"/>
        </a:spcBef>
        <a:spcAft>
          <a:spcPts val="487"/>
        </a:spcAft>
        <a:buFont typeface="+mj-lt"/>
        <a:buAutoNum type="alphaLcPeriod"/>
        <a:defRPr sz="809" b="0" i="0" kern="1200">
          <a:solidFill>
            <a:srgbClr val="515151"/>
          </a:solidFill>
          <a:latin typeface="+mn-lt"/>
          <a:ea typeface="+mn-ea"/>
          <a:cs typeface="Futura PT Book"/>
        </a:defRPr>
      </a:lvl9pPr>
    </p:bodyStyle>
    <p:otherStyle>
      <a:defPPr>
        <a:defRPr lang="it-IT"/>
      </a:defPPr>
      <a:lvl1pPr marL="0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1pPr>
      <a:lvl2pPr marL="370038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2pPr>
      <a:lvl3pPr marL="740076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1110115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4pPr>
      <a:lvl5pPr marL="1480153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5pPr>
      <a:lvl6pPr marL="1850190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220229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590268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2960306" algn="l" defTabSz="740076" rtl="0" eaLnBrk="1" latinLnBrk="0" hangingPunct="1">
        <a:defRPr sz="1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 descr="Immagine che contiene persona, Viso umano, vestiti, muro&#10;&#10;Descrizione generata automaticamente">
            <a:extLst>
              <a:ext uri="{FF2B5EF4-FFF2-40B4-BE49-F238E27FC236}">
                <a16:creationId xmlns:a16="http://schemas.microsoft.com/office/drawing/2014/main" id="{D0A6E08E-100E-74D4-78AD-49A9F9C9F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948" t="15480" r="48084" b="54326"/>
          <a:stretch/>
        </p:blipFill>
        <p:spPr>
          <a:xfrm>
            <a:off x="4320728" y="2730525"/>
            <a:ext cx="3252199" cy="1438903"/>
          </a:xfrm>
          <a:prstGeom prst="rect">
            <a:avLst/>
          </a:prstGeom>
        </p:spPr>
      </p:pic>
      <p:pic>
        <p:nvPicPr>
          <p:cNvPr id="50" name="Immagine 49" descr="Immagine che contiene vestiti, persona, Viso umano, uomo&#10;&#10;Descrizione generata automaticamente">
            <a:extLst>
              <a:ext uri="{FF2B5EF4-FFF2-40B4-BE49-F238E27FC236}">
                <a16:creationId xmlns:a16="http://schemas.microsoft.com/office/drawing/2014/main" id="{77BA2BB6-15FF-F3EF-28AB-B2BE394BB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3022" t="6350" r="14413" b="66377"/>
          <a:stretch/>
        </p:blipFill>
        <p:spPr>
          <a:xfrm>
            <a:off x="4320728" y="1395077"/>
            <a:ext cx="3252199" cy="1399610"/>
          </a:xfrm>
          <a:prstGeom prst="rect">
            <a:avLst/>
          </a:prstGeom>
        </p:spPr>
      </p:pic>
      <p:sp>
        <p:nvSpPr>
          <p:cNvPr id="24" name="Titolo 11">
            <a:extLst>
              <a:ext uri="{FF2B5EF4-FFF2-40B4-BE49-F238E27FC236}">
                <a16:creationId xmlns:a16="http://schemas.microsoft.com/office/drawing/2014/main" id="{053DCDC3-CC05-45A9-94DD-57AFBE5E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8" y="1273081"/>
            <a:ext cx="3058889" cy="1396542"/>
          </a:xfrm>
        </p:spPr>
        <p:txBody>
          <a:bodyPr/>
          <a:lstStyle/>
          <a:p>
            <a:pPr>
              <a:lnSpc>
                <a:spcPts val="2482"/>
              </a:lnSpc>
            </a:pPr>
            <a:r>
              <a:rPr lang="it-IT" sz="2159" dirty="0">
                <a:solidFill>
                  <a:srgbClr val="C8007A"/>
                </a:solidFill>
              </a:rPr>
              <a:t>INCLUSIVITÀ:</a:t>
            </a:r>
            <a:br>
              <a:rPr lang="it-IT" sz="2159" dirty="0"/>
            </a:br>
            <a:r>
              <a:rPr lang="it-IT" sz="2159" dirty="0"/>
              <a:t>LE OPPORTUNITÀ</a:t>
            </a:r>
            <a:br>
              <a:rPr lang="it-IT" sz="2159" dirty="0"/>
            </a:br>
            <a:r>
              <a:rPr lang="it-IT" sz="2159" dirty="0"/>
              <a:t>E I VANTAGGI PER </a:t>
            </a:r>
            <a:br>
              <a:rPr lang="it-IT" sz="2159" dirty="0"/>
            </a:br>
            <a:r>
              <a:rPr lang="it-IT" sz="2159" dirty="0"/>
              <a:t>LA TUA AZIENDA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85D5B78-2327-4147-AD0C-9A8C8BC69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20" y="138605"/>
            <a:ext cx="1946613" cy="930576"/>
          </a:xfrm>
          <a:prstGeom prst="rect">
            <a:avLst/>
          </a:prstGeom>
        </p:spPr>
      </p:pic>
      <p:sp>
        <p:nvSpPr>
          <p:cNvPr id="18" name="Segnaposto contenuto 5">
            <a:extLst>
              <a:ext uri="{FF2B5EF4-FFF2-40B4-BE49-F238E27FC236}">
                <a16:creationId xmlns:a16="http://schemas.microsoft.com/office/drawing/2014/main" id="{E04A682A-4BF8-4969-8B32-97A35292CF74}"/>
              </a:ext>
            </a:extLst>
          </p:cNvPr>
          <p:cNvSpPr txBox="1">
            <a:spLocks/>
          </p:cNvSpPr>
          <p:nvPr/>
        </p:nvSpPr>
        <p:spPr>
          <a:xfrm>
            <a:off x="579147" y="3399937"/>
            <a:ext cx="4072484" cy="7829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40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 lvl="1">
              <a:lnSpc>
                <a:spcPts val="1727"/>
              </a:lnSpc>
              <a:spcAft>
                <a:spcPts val="0"/>
              </a:spcAft>
            </a:pPr>
            <a:r>
              <a:rPr lang="it-IT" sz="1403" b="1" dirty="0">
                <a:latin typeface="Arial" panose="020B0604020202020204" pitchFamily="34" charset="0"/>
                <a:cs typeface="Arial" panose="020B0604020202020204" pitchFamily="34" charset="0"/>
              </a:rPr>
              <a:t>Lavorare insieme per l’inclusione</a:t>
            </a:r>
          </a:p>
          <a:p>
            <a:pPr lvl="1">
              <a:lnSpc>
                <a:spcPts val="1727"/>
              </a:lnSpc>
              <a:spcAft>
                <a:spcPts val="0"/>
              </a:spcAft>
            </a:pPr>
            <a:r>
              <a:rPr lang="it-IT" sz="140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collaborazione a supporto </a:t>
            </a:r>
          </a:p>
          <a:p>
            <a:pPr lvl="1">
              <a:lnSpc>
                <a:spcPts val="1727"/>
              </a:lnSpc>
              <a:spcAft>
                <a:spcPts val="0"/>
              </a:spcAft>
            </a:pPr>
            <a:r>
              <a:rPr lang="it-IT" sz="140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dell’occupazione</a:t>
            </a:r>
          </a:p>
        </p:txBody>
      </p:sp>
      <p:sp>
        <p:nvSpPr>
          <p:cNvPr id="21" name="Segnaposto contenuto 6">
            <a:extLst>
              <a:ext uri="{FF2B5EF4-FFF2-40B4-BE49-F238E27FC236}">
                <a16:creationId xmlns:a16="http://schemas.microsoft.com/office/drawing/2014/main" id="{C7067213-5E65-4E21-9A9F-3A23E33DC9A1}"/>
              </a:ext>
            </a:extLst>
          </p:cNvPr>
          <p:cNvSpPr txBox="1">
            <a:spLocks/>
          </p:cNvSpPr>
          <p:nvPr/>
        </p:nvSpPr>
        <p:spPr>
          <a:xfrm>
            <a:off x="566143" y="4373753"/>
            <a:ext cx="6400676" cy="1442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tx1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 algn="just">
              <a:lnSpc>
                <a:spcPts val="1511"/>
              </a:lnSpc>
            </a:pPr>
            <a:r>
              <a:rPr lang="it-IT" sz="1187" dirty="0">
                <a:solidFill>
                  <a:srgbClr val="6B6B6B"/>
                </a:solidFill>
                <a:latin typeface="Arial" panose="020B0604020202020204" pitchFamily="34" charset="0"/>
              </a:rPr>
              <a:t>Siamo lieti di invitarti all'iniziativa organizzata da </a:t>
            </a:r>
            <a:r>
              <a:rPr lang="it-IT" sz="1200" dirty="0">
                <a:solidFill>
                  <a:schemeClr val="bg2"/>
                </a:solidFill>
                <a:latin typeface="Arial Black" panose="020B0A04020102020204" pitchFamily="34" charset="0"/>
                <a:cs typeface="+mn-cs"/>
              </a:rPr>
              <a:t>Gi Group e Il Faro - Società Cooperativa Sociale</a:t>
            </a:r>
            <a:r>
              <a:rPr lang="it-IT" sz="1100" dirty="0">
                <a:solidFill>
                  <a:srgbClr val="6B6B6B"/>
                </a:solidFill>
                <a:latin typeface="Arial" panose="020B0604020202020204" pitchFamily="34" charset="0"/>
              </a:rPr>
              <a:t>,</a:t>
            </a:r>
            <a:r>
              <a:rPr lang="it-IT" sz="1187" dirty="0">
                <a:solidFill>
                  <a:srgbClr val="6B6B6B"/>
                </a:solidFill>
                <a:latin typeface="Arial" panose="020B0604020202020204" pitchFamily="34" charset="0"/>
              </a:rPr>
              <a:t> nata dalla collaborazione fra il mondo del profit e del non profit, con l’obiettivo di supportare concretamente le persone che si trovano in condizioni di svantaggio e favorirne l’inclusione lavorativa.</a:t>
            </a:r>
            <a:r>
              <a:rPr lang="it-IT" sz="118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ts val="1511"/>
              </a:lnSpc>
            </a:pPr>
            <a:r>
              <a:rPr lang="it-IT" sz="1187" dirty="0">
                <a:solidFill>
                  <a:srgbClr val="6B6B6B"/>
                </a:solidFill>
                <a:latin typeface="Arial" panose="020B0604020202020204" pitchFamily="34" charset="0"/>
              </a:rPr>
              <a:t>Durante l'evento analizzeremo il </a:t>
            </a:r>
            <a:r>
              <a:rPr lang="it-IT" sz="1200" dirty="0">
                <a:solidFill>
                  <a:schemeClr val="bg2"/>
                </a:solidFill>
                <a:latin typeface="Arial Black" panose="020B0A04020102020204" pitchFamily="34" charset="0"/>
                <a:cs typeface="+mn-cs"/>
              </a:rPr>
              <a:t>mercato del lavoro </a:t>
            </a:r>
            <a:r>
              <a:rPr lang="it-IT" sz="1187" dirty="0">
                <a:solidFill>
                  <a:srgbClr val="6B6B6B"/>
                </a:solidFill>
                <a:latin typeface="Arial" panose="020B0604020202020204" pitchFamily="34" charset="0"/>
              </a:rPr>
              <a:t>sul territorio maceratese e le opportunità per le aziende, focalizzandoci su vari progetti di Gi Group, fra cui Women4, e della Cooperativa il Faro.</a:t>
            </a:r>
          </a:p>
          <a:p>
            <a:pPr algn="just">
              <a:lnSpc>
                <a:spcPts val="2067"/>
              </a:lnSpc>
            </a:pPr>
            <a:endParaRPr lang="it-IT" sz="1187" dirty="0">
              <a:solidFill>
                <a:srgbClr val="6B6B6B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magine 7" descr="Immagine che contiene vestiti, persona, Viso umano, Pantaloni&#10;&#10;Descrizione generata automaticamente">
            <a:extLst>
              <a:ext uri="{FF2B5EF4-FFF2-40B4-BE49-F238E27FC236}">
                <a16:creationId xmlns:a16="http://schemas.microsoft.com/office/drawing/2014/main" id="{DFE43002-C3C6-719C-111D-A2C7FEFEF2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56426" t="21583" r="16667" b="61160"/>
          <a:stretch/>
        </p:blipFill>
        <p:spPr>
          <a:xfrm>
            <a:off x="4320727" y="0"/>
            <a:ext cx="3252199" cy="14067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57BA8ED-78AC-F7BA-EE28-7919AD9763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0" t="8678" r="48444" b="25157"/>
          <a:stretch/>
        </p:blipFill>
        <p:spPr>
          <a:xfrm>
            <a:off x="5999046" y="9542463"/>
            <a:ext cx="776390" cy="776390"/>
          </a:xfrm>
          <a:prstGeom prst="rect">
            <a:avLst/>
          </a:prstGeom>
        </p:spPr>
      </p:pic>
      <p:pic>
        <p:nvPicPr>
          <p:cNvPr id="13" name="Immagine 12" descr="Immagine che contiene schermata, Carattere, Elementi grafici, Blu elettrico&#10;&#10;Descrizione generata automaticamente">
            <a:extLst>
              <a:ext uri="{FF2B5EF4-FFF2-40B4-BE49-F238E27FC236}">
                <a16:creationId xmlns:a16="http://schemas.microsoft.com/office/drawing/2014/main" id="{0E5F794B-1CAF-A660-0C55-6D93E7A69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43" y="9551916"/>
            <a:ext cx="1335928" cy="62256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512FAA6-20E0-3423-CDE3-169FB47639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56" t="11194" r="65689" b="56352"/>
          <a:stretch/>
        </p:blipFill>
        <p:spPr>
          <a:xfrm>
            <a:off x="3281180" y="9542463"/>
            <a:ext cx="1134977" cy="94459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4F4A29A-3127-77F0-A4C6-D89DB48D4DFD}"/>
              </a:ext>
            </a:extLst>
          </p:cNvPr>
          <p:cNvSpPr txBox="1"/>
          <p:nvPr/>
        </p:nvSpPr>
        <p:spPr>
          <a:xfrm>
            <a:off x="4146922" y="5772252"/>
            <a:ext cx="3052924" cy="73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27"/>
              </a:lnSpc>
            </a:pPr>
            <a:r>
              <a:rPr lang="it-IT" sz="140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Dove:</a:t>
            </a:r>
            <a:br>
              <a:rPr lang="it-IT" sz="1209" dirty="0">
                <a:solidFill>
                  <a:srgbClr val="6B6B6B"/>
                </a:solidFill>
                <a:latin typeface="Helvetica" pitchFamily="2" charset="0"/>
              </a:rPr>
            </a:br>
            <a:r>
              <a:rPr lang="it-IT" sz="1209" b="1" dirty="0">
                <a:solidFill>
                  <a:srgbClr val="6B6B6B"/>
                </a:solidFill>
                <a:latin typeface="Helvetica" pitchFamily="2" charset="0"/>
              </a:rPr>
              <a:t>Campus Simonelli Group</a:t>
            </a:r>
            <a:br>
              <a:rPr lang="it-IT" sz="1209" dirty="0">
                <a:solidFill>
                  <a:srgbClr val="6B6B6B"/>
                </a:solidFill>
                <a:latin typeface="Helvetica" pitchFamily="2" charset="0"/>
              </a:rPr>
            </a:br>
            <a:r>
              <a:rPr lang="it-IT" sz="1209" i="1" dirty="0">
                <a:solidFill>
                  <a:srgbClr val="6B6B6B"/>
                </a:solidFill>
                <a:latin typeface="Helvetica" pitchFamily="2" charset="0"/>
              </a:rPr>
              <a:t>Via E. Betti, 1 - Belforte del Chienti (MC)</a:t>
            </a:r>
            <a:endParaRPr lang="it-IT" sz="1209" i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856E3A-4B10-2B22-3764-A132F1FA3278}"/>
              </a:ext>
            </a:extLst>
          </p:cNvPr>
          <p:cNvSpPr txBox="1"/>
          <p:nvPr/>
        </p:nvSpPr>
        <p:spPr>
          <a:xfrm>
            <a:off x="1105240" y="5772252"/>
            <a:ext cx="2355489" cy="66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11"/>
              </a:lnSpc>
            </a:pPr>
            <a:r>
              <a:rPr lang="it-IT" sz="140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Quando:</a:t>
            </a:r>
            <a:br>
              <a:rPr lang="it-IT" sz="1209" dirty="0">
                <a:solidFill>
                  <a:srgbClr val="6B6B6B"/>
                </a:solidFill>
                <a:latin typeface="Helvetica" pitchFamily="2" charset="0"/>
              </a:rPr>
            </a:br>
            <a:r>
              <a:rPr lang="it-IT" sz="1209" dirty="0">
                <a:solidFill>
                  <a:srgbClr val="6B6B6B"/>
                </a:solidFill>
                <a:latin typeface="Helvetica" pitchFamily="2" charset="0"/>
              </a:rPr>
              <a:t>Giovedì </a:t>
            </a:r>
            <a:r>
              <a:rPr lang="it-IT" sz="1209" b="1" dirty="0">
                <a:solidFill>
                  <a:srgbClr val="6B6B6B"/>
                </a:solidFill>
                <a:latin typeface="Helvetica" pitchFamily="2" charset="0"/>
              </a:rPr>
              <a:t>30 novembre 2023</a:t>
            </a:r>
            <a:br>
              <a:rPr lang="it-IT" sz="1209" dirty="0">
                <a:solidFill>
                  <a:srgbClr val="6B6B6B"/>
                </a:solidFill>
                <a:latin typeface="Helvetica" pitchFamily="2" charset="0"/>
              </a:rPr>
            </a:br>
            <a:r>
              <a:rPr lang="it-IT" sz="1209" dirty="0">
                <a:solidFill>
                  <a:srgbClr val="6B6B6B"/>
                </a:solidFill>
                <a:latin typeface="Helvetica" pitchFamily="2" charset="0"/>
              </a:rPr>
              <a:t>dalle </a:t>
            </a:r>
            <a:r>
              <a:rPr lang="it-IT" sz="1209" b="1" dirty="0">
                <a:solidFill>
                  <a:srgbClr val="6B6B6B"/>
                </a:solidFill>
                <a:latin typeface="Helvetica" pitchFamily="2" charset="0"/>
              </a:rPr>
              <a:t>17.00</a:t>
            </a:r>
            <a:r>
              <a:rPr lang="it-IT" sz="1209" dirty="0">
                <a:solidFill>
                  <a:srgbClr val="6B6B6B"/>
                </a:solidFill>
                <a:latin typeface="Helvetica" pitchFamily="2" charset="0"/>
              </a:rPr>
              <a:t> alle </a:t>
            </a:r>
            <a:r>
              <a:rPr lang="it-IT" sz="1209" b="1" dirty="0">
                <a:solidFill>
                  <a:srgbClr val="6B6B6B"/>
                </a:solidFill>
                <a:latin typeface="Helvetica" pitchFamily="2" charset="0"/>
              </a:rPr>
              <a:t>19.30</a:t>
            </a:r>
            <a:endParaRPr lang="it-IT" sz="1209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Segnaposto contenuto 6">
            <a:extLst>
              <a:ext uri="{FF2B5EF4-FFF2-40B4-BE49-F238E27FC236}">
                <a16:creationId xmlns:a16="http://schemas.microsoft.com/office/drawing/2014/main" id="{75E4AFCB-5FF8-775B-8CB1-4337DE89F0F9}"/>
              </a:ext>
            </a:extLst>
          </p:cNvPr>
          <p:cNvSpPr txBox="1">
            <a:spLocks/>
          </p:cNvSpPr>
          <p:nvPr/>
        </p:nvSpPr>
        <p:spPr>
          <a:xfrm>
            <a:off x="571686" y="6902025"/>
            <a:ext cx="6395134" cy="756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1pPr>
            <a:lvl2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sz="1050" b="0" i="0" kern="1200" cap="none">
                <a:solidFill>
                  <a:srgbClr val="005E83"/>
                </a:solidFill>
                <a:latin typeface="Arial Black"/>
                <a:ea typeface="+mn-ea"/>
                <a:cs typeface="Arial Black"/>
              </a:defRPr>
            </a:lvl2pPr>
            <a:lvl3pPr marL="0" indent="0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Wingdings" charset="2"/>
              <a:buNone/>
              <a:defRPr sz="1050" b="1" i="0" kern="1200">
                <a:solidFill>
                  <a:schemeClr val="bg2"/>
                </a:solidFill>
                <a:latin typeface="+mn-lt"/>
                <a:ea typeface="+mn-ea"/>
                <a:cs typeface="Futura PT Bold"/>
              </a:defRPr>
            </a:lvl3pPr>
            <a:lvl4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tx1"/>
              </a:buClr>
              <a:buFont typeface="Wingdings" charset="2"/>
              <a:buChar char="§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4pPr>
            <a:lvl5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Wingdings" charset="2"/>
              <a:buChar char="§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5pPr>
            <a:lvl6pPr marL="148806" marR="0" indent="-148806" algn="l" defTabSz="755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SzPct val="100000"/>
              <a:buFont typeface="+mj-lt"/>
              <a:buAutoNum type="arabicPeriod"/>
              <a:tabLst/>
              <a:defRPr sz="1050" b="0" i="0" kern="1200" baseline="0">
                <a:solidFill>
                  <a:schemeClr val="tx2"/>
                </a:solidFill>
                <a:latin typeface="+mn-lt"/>
                <a:ea typeface="+mn-ea"/>
                <a:cs typeface="Futura PT Book"/>
              </a:defRPr>
            </a:lvl6pPr>
            <a:lvl7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rabicPeriod"/>
              <a:defRPr sz="1050" b="0" i="0" kern="1200" baseline="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7pPr>
            <a:lvl8pPr marL="148806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Clr>
                <a:schemeClr val="bg2"/>
              </a:buClr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8pPr>
            <a:lvl9pPr marL="297612" indent="-148806" algn="l" defTabSz="75593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96"/>
              </a:spcAft>
              <a:buFont typeface="+mj-lt"/>
              <a:buAutoNum type="alphaLcPeriod"/>
              <a:defRPr sz="1050" b="0" i="0" kern="1200">
                <a:solidFill>
                  <a:srgbClr val="515151"/>
                </a:solidFill>
                <a:latin typeface="+mn-lt"/>
                <a:ea typeface="+mn-ea"/>
                <a:cs typeface="Futura PT Book"/>
              </a:defRPr>
            </a:lvl9pPr>
          </a:lstStyle>
          <a:p>
            <a:pPr algn="just">
              <a:lnSpc>
                <a:spcPts val="1511"/>
              </a:lnSpc>
            </a:pP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Durante l’evento, patrocinato dal </a:t>
            </a:r>
            <a:r>
              <a:rPr lang="it-IT" sz="1200" dirty="0">
                <a:solidFill>
                  <a:schemeClr val="bg2"/>
                </a:solidFill>
                <a:latin typeface="Arial Black" panose="020B0A04020102020204" pitchFamily="34" charset="0"/>
                <a:cs typeface="+mn-cs"/>
              </a:rPr>
              <a:t>comune di Tolentino</a:t>
            </a: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, interverranno personalità delle istituzioni, associazioni di categoria e le aziende </a:t>
            </a:r>
            <a:r>
              <a:rPr lang="it-IT" sz="1187" b="1" spc="-22" dirty="0">
                <a:solidFill>
                  <a:srgbClr val="6B6B6B"/>
                </a:solidFill>
                <a:latin typeface="Arial" panose="020B0604020202020204" pitchFamily="34" charset="0"/>
              </a:rPr>
              <a:t>Giorgi </a:t>
            </a:r>
            <a:r>
              <a:rPr lang="it-IT" sz="1187" b="1" spc="-22" dirty="0" err="1">
                <a:solidFill>
                  <a:srgbClr val="6B6B6B"/>
                </a:solidFill>
                <a:latin typeface="Arial" panose="020B0604020202020204" pitchFamily="34" charset="0"/>
              </a:rPr>
              <a:t>srl</a:t>
            </a: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, </a:t>
            </a:r>
            <a:r>
              <a:rPr lang="it-IT" sz="1187" b="1" spc="-22" dirty="0">
                <a:solidFill>
                  <a:srgbClr val="6B6B6B"/>
                </a:solidFill>
                <a:latin typeface="Arial" panose="020B0604020202020204" pitchFamily="34" charset="0"/>
              </a:rPr>
              <a:t>Hugo Boss </a:t>
            </a:r>
            <a:r>
              <a:rPr lang="it-IT" sz="1187" b="1" spc="-22" dirty="0" err="1">
                <a:solidFill>
                  <a:srgbClr val="6B6B6B"/>
                </a:solidFill>
                <a:latin typeface="Arial" panose="020B0604020202020204" pitchFamily="34" charset="0"/>
              </a:rPr>
              <a:t>Shoes</a:t>
            </a:r>
            <a:r>
              <a:rPr lang="it-IT" sz="1187" b="1" spc="-22" dirty="0">
                <a:solidFill>
                  <a:srgbClr val="6B6B6B"/>
                </a:solidFill>
                <a:latin typeface="Arial" panose="020B0604020202020204" pitchFamily="34" charset="0"/>
              </a:rPr>
              <a:t> &amp; Accessories Italia Spa e Cometa</a:t>
            </a: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.  La serata si concluderà con un </a:t>
            </a:r>
            <a:r>
              <a:rPr lang="it-IT" sz="1200" dirty="0">
                <a:solidFill>
                  <a:schemeClr val="bg2"/>
                </a:solidFill>
                <a:latin typeface="Arial Black" panose="020B0A04020102020204" pitchFamily="34" charset="0"/>
                <a:cs typeface="+mn-cs"/>
              </a:rPr>
              <a:t>aperitivo di networking </a:t>
            </a: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e con lo </a:t>
            </a:r>
            <a:r>
              <a:rPr lang="it-IT" sz="1200" dirty="0">
                <a:solidFill>
                  <a:schemeClr val="bg2"/>
                </a:solidFill>
                <a:latin typeface="Arial Black" panose="020B0A04020102020204" pitchFamily="34" charset="0"/>
                <a:cs typeface="+mn-cs"/>
              </a:rPr>
              <a:t>spettacolo del Centro Teatrale Sangallo </a:t>
            </a: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fondato da </a:t>
            </a:r>
            <a:r>
              <a:rPr lang="it-IT" sz="1187" b="1" spc="-22" dirty="0">
                <a:solidFill>
                  <a:srgbClr val="6B6B6B"/>
                </a:solidFill>
                <a:latin typeface="Arial" panose="020B0604020202020204" pitchFamily="34" charset="0"/>
              </a:rPr>
              <a:t>Saverio Marconi</a:t>
            </a:r>
            <a:r>
              <a:rPr lang="it-IT" sz="1187" spc="-22" dirty="0">
                <a:solidFill>
                  <a:srgbClr val="6B6B6B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A08EDA1-C1B3-883F-CE7C-EB87C56D38B7}"/>
              </a:ext>
            </a:extLst>
          </p:cNvPr>
          <p:cNvSpPr txBox="1"/>
          <p:nvPr/>
        </p:nvSpPr>
        <p:spPr>
          <a:xfrm>
            <a:off x="1915076" y="7796153"/>
            <a:ext cx="3915300" cy="30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755934">
              <a:lnSpc>
                <a:spcPts val="1727"/>
              </a:lnSpc>
            </a:pPr>
            <a:r>
              <a:rPr lang="it-IT" sz="1200" b="1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 PARTECIPARE REGISTRATI</a:t>
            </a:r>
          </a:p>
        </p:txBody>
      </p:sp>
      <p:pic>
        <p:nvPicPr>
          <p:cNvPr id="36" name="Immagine 35" descr="Immagine che contiene schermata, linea, Rettangolo, Policromia&#10;&#10;Descrizione generata automaticamente">
            <a:extLst>
              <a:ext uri="{FF2B5EF4-FFF2-40B4-BE49-F238E27FC236}">
                <a16:creationId xmlns:a16="http://schemas.microsoft.com/office/drawing/2014/main" id="{24DD0C1A-B61C-FD39-7D8E-2EBCAF0ABB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47" y="2772533"/>
            <a:ext cx="469343" cy="469343"/>
          </a:xfrm>
          <a:prstGeom prst="rect">
            <a:avLst/>
          </a:prstGeom>
        </p:spPr>
      </p:pic>
      <p:pic>
        <p:nvPicPr>
          <p:cNvPr id="38" name="Immagine 37" descr="Immagine che contiene Elementi grafici, cerchio, clipart, design&#10;&#10;Descrizione generata automaticamente">
            <a:extLst>
              <a:ext uri="{FF2B5EF4-FFF2-40B4-BE49-F238E27FC236}">
                <a16:creationId xmlns:a16="http://schemas.microsoft.com/office/drawing/2014/main" id="{5B317F3D-DD76-AFF0-A90E-7EDFF815AC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2788" y="2772533"/>
            <a:ext cx="469343" cy="469343"/>
          </a:xfrm>
          <a:prstGeom prst="rect">
            <a:avLst/>
          </a:prstGeom>
        </p:spPr>
      </p:pic>
      <p:pic>
        <p:nvPicPr>
          <p:cNvPr id="40" name="Immagine 39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8E55B3D0-C20F-ED6E-B0B9-2E4A42BC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6428" y="2772533"/>
            <a:ext cx="469343" cy="469343"/>
          </a:xfrm>
          <a:prstGeom prst="rect">
            <a:avLst/>
          </a:prstGeom>
        </p:spPr>
      </p:pic>
      <p:pic>
        <p:nvPicPr>
          <p:cNvPr id="42" name="Immagine 41" descr="Immagine che contiene cerchio, Elementi grafici, simbolo, schermata&#10;&#10;Descrizione generata automaticamente">
            <a:extLst>
              <a:ext uri="{FF2B5EF4-FFF2-40B4-BE49-F238E27FC236}">
                <a16:creationId xmlns:a16="http://schemas.microsoft.com/office/drawing/2014/main" id="{D6CA6447-10DB-B5B9-F9D2-56F9FC2E04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229" y="5796607"/>
            <a:ext cx="620673" cy="620673"/>
          </a:xfrm>
          <a:prstGeom prst="rect">
            <a:avLst/>
          </a:prstGeom>
        </p:spPr>
      </p:pic>
      <p:pic>
        <p:nvPicPr>
          <p:cNvPr id="44" name="Immagine 43" descr="Immagine che contiene cerchio, Elementi grafici, Policromia, arte&#10;&#10;Descrizione generata automaticamente">
            <a:extLst>
              <a:ext uri="{FF2B5EF4-FFF2-40B4-BE49-F238E27FC236}">
                <a16:creationId xmlns:a16="http://schemas.microsoft.com/office/drawing/2014/main" id="{B5B422AB-EFF2-25C4-48AE-F7F7D30696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9366" y="5921619"/>
            <a:ext cx="565295" cy="565295"/>
          </a:xfrm>
          <a:prstGeom prst="rect">
            <a:avLst/>
          </a:prstGeom>
        </p:spPr>
      </p:pic>
      <p:pic>
        <p:nvPicPr>
          <p:cNvPr id="54" name="Immagine 53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CBA991B7-E2DB-157D-EAE5-8DB2CB6EAB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3189" y="292929"/>
            <a:ext cx="1308239" cy="659394"/>
          </a:xfrm>
          <a:prstGeom prst="rect">
            <a:avLst/>
          </a:prstGeom>
        </p:spPr>
      </p:pic>
      <p:cxnSp>
        <p:nvCxnSpPr>
          <p:cNvPr id="56" name="Connettore 1 55">
            <a:extLst>
              <a:ext uri="{FF2B5EF4-FFF2-40B4-BE49-F238E27FC236}">
                <a16:creationId xmlns:a16="http://schemas.microsoft.com/office/drawing/2014/main" id="{7EEA4375-1867-4067-FDE4-64A8C0D68680}"/>
              </a:ext>
            </a:extLst>
          </p:cNvPr>
          <p:cNvCxnSpPr/>
          <p:nvPr/>
        </p:nvCxnSpPr>
        <p:spPr>
          <a:xfrm>
            <a:off x="1300639" y="2748240"/>
            <a:ext cx="0" cy="546611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1A53906C-F03E-F0B8-B874-2A799F5EC48A}"/>
              </a:ext>
            </a:extLst>
          </p:cNvPr>
          <p:cNvCxnSpPr/>
          <p:nvPr/>
        </p:nvCxnSpPr>
        <p:spPr>
          <a:xfrm>
            <a:off x="2274280" y="2748240"/>
            <a:ext cx="0" cy="546611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BB991222-0936-CA82-7895-CE87DFE4885A}"/>
              </a:ext>
            </a:extLst>
          </p:cNvPr>
          <p:cNvCxnSpPr>
            <a:cxnSpLocks/>
          </p:cNvCxnSpPr>
          <p:nvPr/>
        </p:nvCxnSpPr>
        <p:spPr>
          <a:xfrm>
            <a:off x="0" y="4161582"/>
            <a:ext cx="7559675" cy="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Immagine 62">
            <a:extLst>
              <a:ext uri="{FF2B5EF4-FFF2-40B4-BE49-F238E27FC236}">
                <a16:creationId xmlns:a16="http://schemas.microsoft.com/office/drawing/2014/main" id="{B3C90A61-744F-2C72-01CE-C8AD99D6E9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9058" y="8289536"/>
            <a:ext cx="1165133" cy="11651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EE1AE67C-5B1C-A4AB-D2E4-BC654BD26340}"/>
              </a:ext>
            </a:extLst>
          </p:cNvPr>
          <p:cNvSpPr txBox="1">
            <a:spLocks/>
          </p:cNvSpPr>
          <p:nvPr/>
        </p:nvSpPr>
        <p:spPr>
          <a:xfrm>
            <a:off x="531130" y="10287020"/>
            <a:ext cx="2982002" cy="55279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l" defTabSz="914353" rtl="0" eaLnBrk="1" latinLnBrk="0" hangingPunct="1">
              <a:spcAft>
                <a:spcPts val="200"/>
              </a:spcAft>
              <a:defRPr sz="800" b="0" i="0" kern="1200" cap="none" spc="-3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2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2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20"/>
              </a:lnSpc>
            </a:pPr>
            <a:r>
              <a:rPr lang="it-IT" sz="400" spc="-40" baseline="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Gi</a:t>
            </a:r>
            <a:r>
              <a:rPr lang="it-IT" sz="4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  <a:r>
              <a:rPr lang="it-IT" sz="6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Group </a:t>
            </a:r>
            <a:r>
              <a:rPr lang="it-IT" sz="600" spc="-40" baseline="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SpA</a:t>
            </a:r>
            <a:r>
              <a:rPr lang="it-IT" sz="6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 è autorizzata ad operare dal Ministero del Lavoro (Aut. Min. del lavoro n.26/11/2004 PROT. 1101  - SG) I candidati ambosessi (</a:t>
            </a:r>
            <a:r>
              <a:rPr lang="it-IT" sz="600" spc="-40" baseline="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D.Lgs</a:t>
            </a:r>
            <a:r>
              <a:rPr lang="it-IT" sz="6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 n° 198/2006), sono invitati a leggere </a:t>
            </a:r>
            <a:r>
              <a:rPr lang="it-IT" sz="7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l’informativa</a:t>
            </a:r>
            <a:r>
              <a:rPr lang="it-IT" sz="6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 sulla privacy ai sensi degli art. 13 e 14 del Reg. EU 679/2016 al seguente indirizzo: </a:t>
            </a:r>
            <a:r>
              <a:rPr lang="it-IT" sz="600" spc="-40" baseline="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https</a:t>
            </a:r>
            <a:r>
              <a:rPr lang="it-IT" sz="6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://</a:t>
            </a:r>
            <a:r>
              <a:rPr lang="it-IT" sz="600" spc="-40" baseline="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www.gigroup.it</a:t>
            </a:r>
            <a:r>
              <a:rPr lang="it-IT" sz="600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/privacy-candidati</a:t>
            </a:r>
            <a:r>
              <a:rPr lang="it-IT" spc="-40" baseline="0" dirty="0">
                <a:solidFill>
                  <a:schemeClr val="tx2"/>
                </a:solidFill>
                <a:latin typeface="Futura PT Book" panose="020B0502020204020303" pitchFamily="34" charset="77"/>
              </a:rPr>
              <a:t>/</a:t>
            </a:r>
            <a:endParaRPr lang="it-IT" sz="600" spc="-40" baseline="0" dirty="0">
              <a:solidFill>
                <a:schemeClr val="tx2"/>
              </a:solidFill>
              <a:latin typeface="Futura PT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2267889"/>
      </p:ext>
    </p:extLst>
  </p:cSld>
  <p:clrMapOvr>
    <a:masterClrMapping/>
  </p:clrMapOvr>
</p:sld>
</file>

<file path=ppt/theme/theme1.xml><?xml version="1.0" encoding="utf-8"?>
<a:theme xmlns:a="http://schemas.openxmlformats.org/drawingml/2006/main" name="Carte Offerte Gi Group">
  <a:themeElements>
    <a:clrScheme name="Impostazioni personalizzate 84">
      <a:dk1>
        <a:srgbClr val="FFFFFF"/>
      </a:dk1>
      <a:lt1>
        <a:srgbClr val="005E81"/>
      </a:lt1>
      <a:dk2>
        <a:srgbClr val="00B0C9"/>
      </a:dk2>
      <a:lt2>
        <a:srgbClr val="515151"/>
      </a:lt2>
      <a:accent1>
        <a:srgbClr val="005E81"/>
      </a:accent1>
      <a:accent2>
        <a:srgbClr val="00779E"/>
      </a:accent2>
      <a:accent3>
        <a:srgbClr val="5B92B2"/>
      </a:accent3>
      <a:accent4>
        <a:srgbClr val="00B0C9"/>
      </a:accent4>
      <a:accent5>
        <a:srgbClr val="A3C006"/>
      </a:accent5>
      <a:accent6>
        <a:srgbClr val="A5A5A5"/>
      </a:accent6>
      <a:hlink>
        <a:srgbClr val="005E81"/>
      </a:hlink>
      <a:folHlink>
        <a:srgbClr val="005E81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>
          <a:miter lim="400000"/>
        </a:ln>
      </a:spPr>
      <a:bodyPr lIns="65023" tIns="65023" rIns="65023" bIns="65023" rtlCol="0" anchor="ctr"/>
      <a:lstStyle>
        <a:defPPr algn="ctr">
          <a:defRPr sz="1200" cap="all" dirty="0" err="1" smtClean="0">
            <a:solidFill>
              <a:schemeClr val="bg1"/>
            </a:solidFill>
            <a:latin typeface="Arial Black" charset="0"/>
            <a:ea typeface="Arial Black" charset="0"/>
            <a:cs typeface="Arial Black" charset="0"/>
            <a:sym typeface="Futura PT Bold"/>
          </a:defRPr>
        </a:defPPr>
      </a:lst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defRPr sz="1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Gi Group 2018" id="{DDCF38F6-DEE4-9248-8609-C6CE9781CC3C}" vid="{602F8E46-F965-8341-8CE9-86EB6EE96B8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Gi Group 2018</Template>
  <TotalTime>566</TotalTime>
  <Words>269</Words>
  <Application>Microsoft Office PowerPoint</Application>
  <PresentationFormat>Personalizzato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Futura PT Book</vt:lpstr>
      <vt:lpstr>Helvetica</vt:lpstr>
      <vt:lpstr>Wingdings</vt:lpstr>
      <vt:lpstr>Carte Offerte Gi Group</vt:lpstr>
      <vt:lpstr>INCLUSIVITÀ: LE OPPORTUNITÀ E I VANTAGGI PER  LA TUA AZIENDA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Eleonora Settanni</cp:lastModifiedBy>
  <cp:revision>76</cp:revision>
  <cp:lastPrinted>2019-03-27T10:46:50Z</cp:lastPrinted>
  <dcterms:created xsi:type="dcterms:W3CDTF">2019-03-21T17:26:08Z</dcterms:created>
  <dcterms:modified xsi:type="dcterms:W3CDTF">2023-11-20T11:40:25Z</dcterms:modified>
</cp:coreProperties>
</file>