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78" r:id="rId3"/>
    <p:sldId id="2050096168" r:id="rId4"/>
    <p:sldId id="275" r:id="rId5"/>
    <p:sldId id="277" r:id="rId6"/>
    <p:sldId id="2050096169" r:id="rId7"/>
  </p:sldIdLst>
  <p:sldSz cx="12192000" cy="6858000"/>
  <p:notesSz cx="6889750" cy="10021888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572" userDrawn="1">
          <p15:clr>
            <a:srgbClr val="A4A3A4"/>
          </p15:clr>
        </p15:guide>
        <p15:guide id="2" pos="3863" userDrawn="1">
          <p15:clr>
            <a:srgbClr val="A4A3A4"/>
          </p15:clr>
        </p15:guide>
        <p15:guide id="3" orient="horz" pos="254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5C9D"/>
    <a:srgbClr val="174983"/>
    <a:srgbClr val="0069A7"/>
    <a:srgbClr val="10374B"/>
    <a:srgbClr val="0092CB"/>
    <a:srgbClr val="53C1E4"/>
    <a:srgbClr val="00A2C0"/>
    <a:srgbClr val="00B2DF"/>
    <a:srgbClr val="0081BC"/>
    <a:srgbClr val="00A3D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1" autoAdjust="0"/>
    <p:restoredTop sz="93792" autoAdjust="0"/>
  </p:normalViewPr>
  <p:slideViewPr>
    <p:cSldViewPr snapToGrid="0" snapToObjects="1" showGuides="1">
      <p:cViewPr varScale="1">
        <p:scale>
          <a:sx n="60" d="100"/>
          <a:sy n="60" d="100"/>
        </p:scale>
        <p:origin x="1192" y="52"/>
      </p:cViewPr>
      <p:guideLst>
        <p:guide orient="horz" pos="572"/>
        <p:guide pos="3863"/>
        <p:guide orient="horz" pos="254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4631" tIns="47316" rIns="94631" bIns="47316" rtlCol="0"/>
          <a:lstStyle>
            <a:lvl1pPr algn="r">
              <a:defRPr sz="1200"/>
            </a:lvl1pPr>
          </a:lstStyle>
          <a:p>
            <a:fld id="{B35369DA-A5B8-8C44-A3FB-0B3C33168224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631" tIns="47316" rIns="94631" bIns="47316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4631" tIns="47316" rIns="94631" bIns="47316" rtlCol="0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519056"/>
            <a:ext cx="2985558" cy="502834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902597" y="9519056"/>
            <a:ext cx="2985558" cy="502834"/>
          </a:xfrm>
          <a:prstGeom prst="rect">
            <a:avLst/>
          </a:prstGeom>
        </p:spPr>
        <p:txBody>
          <a:bodyPr vert="horz" lIns="94631" tIns="47316" rIns="94631" bIns="47316" rtlCol="0" anchor="b"/>
          <a:lstStyle>
            <a:lvl1pPr algn="r">
              <a:defRPr sz="1200"/>
            </a:lvl1pPr>
          </a:lstStyle>
          <a:p>
            <a:fld id="{0E9679CF-FD6B-8B41-A0A4-D527132FA2B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620252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679CF-FD6B-8B41-A0A4-D527132FA2B4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659022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311B4-2CC7-4201-BCF7-B38B22C5C691}" type="slidenum">
              <a:rPr lang="it-IT" smtClean="0"/>
              <a:t>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942430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679CF-FD6B-8B41-A0A4-D527132FA2B4}" type="slidenum">
              <a:rPr lang="it-IT" smtClean="0"/>
              <a:t>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098762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679CF-FD6B-8B41-A0A4-D527132FA2B4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74145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9679CF-FD6B-8B41-A0A4-D527132FA2B4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344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po 6">
            <a:extLst>
              <a:ext uri="{FF2B5EF4-FFF2-40B4-BE49-F238E27FC236}">
                <a16:creationId xmlns:a16="http://schemas.microsoft.com/office/drawing/2014/main" id="{CB48FACC-6976-514D-9180-569DC11B9ABB}"/>
              </a:ext>
            </a:extLst>
          </p:cNvPr>
          <p:cNvGrpSpPr>
            <a:grpSpLocks/>
          </p:cNvGrpSpPr>
          <p:nvPr userDrawn="1"/>
        </p:nvGrpSpPr>
        <p:grpSpPr>
          <a:xfrm>
            <a:off x="-1990694" y="-89479"/>
            <a:ext cx="7533847" cy="7723555"/>
            <a:chOff x="-1774567" y="-19829"/>
            <a:chExt cx="6662903" cy="6910907"/>
          </a:xfrm>
        </p:grpSpPr>
        <p:sp>
          <p:nvSpPr>
            <p:cNvPr id="8" name="Figura a mano libera 7">
              <a:extLst>
                <a:ext uri="{FF2B5EF4-FFF2-40B4-BE49-F238E27FC236}">
                  <a16:creationId xmlns:a16="http://schemas.microsoft.com/office/drawing/2014/main" id="{FFA6FC71-FD55-7942-A9D3-FBF7A8A3C233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grpSp>
          <p:nvGrpSpPr>
            <p:cNvPr id="9" name="Gruppo 8">
              <a:extLst>
                <a:ext uri="{FF2B5EF4-FFF2-40B4-BE49-F238E27FC236}">
                  <a16:creationId xmlns:a16="http://schemas.microsoft.com/office/drawing/2014/main" id="{0B5F9F99-1F19-624B-822D-D39AEA2440DD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11" name="Figura a mano libera 10">
                <a:extLst>
                  <a:ext uri="{FF2B5EF4-FFF2-40B4-BE49-F238E27FC236}">
                    <a16:creationId xmlns:a16="http://schemas.microsoft.com/office/drawing/2014/main" id="{6D43C62A-0D02-4F4F-BEAF-4EBF3FA03157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  <p:sp>
            <p:nvSpPr>
              <p:cNvPr id="12" name="Figura a mano libera 11">
                <a:extLst>
                  <a:ext uri="{FF2B5EF4-FFF2-40B4-BE49-F238E27FC236}">
                    <a16:creationId xmlns:a16="http://schemas.microsoft.com/office/drawing/2014/main" id="{32FBCBFC-A39A-A648-BDB7-D4579B10DFFB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</p:grpSp>
        <p:sp>
          <p:nvSpPr>
            <p:cNvPr id="10" name="Figura a mano libera 9">
              <a:extLst>
                <a:ext uri="{FF2B5EF4-FFF2-40B4-BE49-F238E27FC236}">
                  <a16:creationId xmlns:a16="http://schemas.microsoft.com/office/drawing/2014/main" id="{B09ABFDA-54B6-CB40-8A22-A8F17C00F8E0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00670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2841B51-0660-8843-B5EF-2EB852C5C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9CFC9CC6-418E-054C-918D-31AC6840EF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30F385DC-CC86-DD40-BEEA-EF8CCBAE3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802B4C5-D4B2-7146-A4C4-1A75E6633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996E0A-23DE-7D47-A79B-8613EA297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70138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E0431626-939F-C84C-8A5A-B6154D1175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25B65DD7-3280-2247-8DB0-6B6E71C8CC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13C02EAF-003B-274D-9275-FE459EDACD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F6E0B2B-D801-CC40-89D6-549AC8D12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3F12A7-9596-B748-8EDD-20CBF50BB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27092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A614BD-C169-4DC5-B580-E7603B44D0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8389"/>
            <a:ext cx="10432774" cy="424732"/>
          </a:xfrm>
          <a:prstGeom prst="rect">
            <a:avLst/>
          </a:prstGeom>
        </p:spPr>
        <p:txBody>
          <a:bodyPr anchor="t">
            <a:spAutoFit/>
          </a:bodyPr>
          <a:lstStyle>
            <a:lvl1pPr algn="l">
              <a:defRPr sz="2400" cap="all" baseline="0">
                <a:latin typeface="Graphik Black" panose="020B0A0303020206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5FDF5D2-666A-494E-92B6-8E54ACB07E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4C8AAB-80AD-4113-8E67-759EAEEEF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it-IT"/>
              <a:t> 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2F6884-2216-456C-9745-6DE452A8AC21}"/>
              </a:ext>
            </a:extLst>
          </p:cNvPr>
          <p:cNvSpPr txBox="1">
            <a:spLocks/>
          </p:cNvSpPr>
          <p:nvPr userDrawn="1"/>
        </p:nvSpPr>
        <p:spPr>
          <a:xfrm flipH="1">
            <a:off x="11794801" y="6594508"/>
            <a:ext cx="216084" cy="161888"/>
          </a:xfrm>
          <a:prstGeom prst="rect">
            <a:avLst/>
          </a:prstGeom>
        </p:spPr>
        <p:txBody>
          <a:bodyPr vert="horz" wrap="square" lIns="0" tIns="60944" rIns="0" bIns="60944" numCol="1" anchor="ctr" anchorCtr="0" compatLnSpc="1">
            <a:prstTxWarp prst="textNoShape">
              <a:avLst/>
            </a:prstTxWarp>
            <a:noAutofit/>
          </a:bodyPr>
          <a:lstStyle>
            <a:defPPr>
              <a:defRPr lang="it-IT"/>
            </a:defPPr>
            <a:lvl1pPr marL="0" algn="r" defTabSz="914400" rtl="0" eaLnBrk="1" latinLnBrk="0" hangingPunct="1">
              <a:defRPr sz="800" kern="1200">
                <a:solidFill>
                  <a:schemeClr val="tx1">
                    <a:alpha val="50000"/>
                  </a:schemeClr>
                </a:solidFill>
                <a:latin typeface="+mn-lt"/>
                <a:ea typeface="Roboto Light" panose="02000000000000000000" pitchFamily="2" charset="0"/>
                <a:cs typeface="Gotham Medium" pitchFamily="2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90CBDC3A-D49F-4631-A8C7-55D59B33E5FA}" type="slidenum">
              <a:rPr lang="en-US" b="1" smtClean="0">
                <a:latin typeface="Graphik" panose="020B0503030202060203" pitchFamily="34" charset="0"/>
              </a:rPr>
              <a:pPr>
                <a:defRPr/>
              </a:pPr>
              <a:t>‹N›</a:t>
            </a:fld>
            <a:endParaRPr lang="en-US" b="1">
              <a:latin typeface="Graphik" panose="020B050303020206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546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0490E1A-2852-5845-BC32-2ECD1AF1D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480F220-E815-764F-923F-C56E17C75C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178F79-79A3-484C-9368-322BBD953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98D64C9-2B59-B942-B2F7-73B109A42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37D81AD-6BF9-5B41-858E-F223A006D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97507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2AE5720-BE48-8040-B575-7ADB372E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F4B0907-DDD4-574E-B0D7-BDFDC9D485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4D5E3A4-8682-9940-B881-59858BE4C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584591B-9660-D648-9D19-AA525269C3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C9E895F-88F1-1A44-8C6F-05B870E255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984324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C5DDAAB-7036-1340-8A0E-B61BAC9FE6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740D1CE-0098-034F-8D40-5790A8119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08A2C276-4290-EA40-9B52-6BC9DA0EB0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660B8FD6-0686-F64C-B60F-F71F5D2AF9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C4BE7F9F-BAC4-894E-888E-6079FA5C0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A464362-D10E-FA48-B589-AE4DE2681A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0002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D1CFBD33-DEEB-8240-BC4B-B649308524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E0A02E9-BC87-F348-B940-F2C8B4CE6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7342083-6739-EC4A-875E-9733C47268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632ABEC-266B-D144-BEB2-AB067F5F07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7CE877C2-03BD-334E-BB29-5B1102DD9F8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996952F5-2309-6F4B-87F0-9B116F8C2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24E784EB-A3F0-6648-B561-F3FF6B6FA9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8EF5905D-6AF5-5C48-82AA-910E46352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0536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D81F4CB-CDA7-BE4C-940F-DDAFC3A66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ED9D573A-7A40-AF4F-ACA7-C220B36C8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909A189E-5FAE-8544-A4F3-0746B39BD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89C7444-FD0B-844E-A817-3C4B6CEBF8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7699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2C956CD2-5512-2A4F-AE58-0D41E50AD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0CD778FB-97DD-2C4A-951A-D3B4FD7F84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280E500-66C4-AA40-9FC3-992A5953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46448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D5A5D3-D6F3-3844-8CEB-E5D5EB5A4D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E2ED06B-EEC8-7944-BC50-3C796A3C90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1C20829-A0DC-5641-BDD9-118BC5EF9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FB5D36D-63BB-E144-9C83-143536B49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7883806F-8F44-5546-879A-FF99A779E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2CD6F17-27B1-FD4B-B64B-BE6A8D2529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452695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941948-2A69-7147-AB81-E81DECA6D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A1F5E16-3A2A-2A44-8304-10D17E472F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EB7244A-3C67-F34C-B0D1-42F7C86233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32791E92-56D8-FA4F-A93C-9BDEFC24C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68107D02-5664-E942-BEE9-071D9B835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5FB122D-0C92-E543-B774-F745CA53D4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0612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72881BC5-797D-9F4A-A370-F327EB546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45EDEE9-8735-E942-9804-C412614DCC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479B3AF-41E6-8248-AE17-06C73BCA1A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DC6B9-EBA0-B146-ADC0-A6AC714ECF06}" type="datetimeFigureOut">
              <a:rPr lang="it-IT" smtClean="0"/>
              <a:t>21/06/2023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8B60D40-0ED9-D245-8079-DDF3B52BDE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1BECB59-893A-CF4E-83A1-22B6FF8C77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8196E9-C9B8-494E-B8F3-08159843857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30075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ttorati-imprese.mur.gov.it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hyperlink" Target="https://www.wired.it/scienza/medicina/2018/06/28/airc-metastasi-5-per-mille/" TargetMode="Externa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89000"/>
              </a:schemeClr>
            </a:gs>
            <a:gs pos="18000">
              <a:schemeClr val="accent5">
                <a:lumMod val="75000"/>
              </a:schemeClr>
            </a:gs>
            <a:gs pos="54000">
              <a:schemeClr val="accent1">
                <a:lumMod val="75000"/>
              </a:schemeClr>
            </a:gs>
            <a:gs pos="100000">
              <a:srgbClr val="10374B">
                <a:lumMod val="95000"/>
                <a:lumOff val="5000"/>
              </a:srgb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magine 9">
            <a:extLst>
              <a:ext uri="{FF2B5EF4-FFF2-40B4-BE49-F238E27FC236}">
                <a16:creationId xmlns:a16="http://schemas.microsoft.com/office/drawing/2014/main" id="{E9138895-7313-CA44-8D62-05267237C1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2681" y="561364"/>
            <a:ext cx="2446638" cy="1212164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43E5BF2-2F12-124A-A2BB-773F5CD6B451}"/>
              </a:ext>
            </a:extLst>
          </p:cNvPr>
          <p:cNvSpPr txBox="1"/>
          <p:nvPr/>
        </p:nvSpPr>
        <p:spPr>
          <a:xfrm>
            <a:off x="3408503" y="3201794"/>
            <a:ext cx="53749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32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RETE DELL’INNOVAZIONE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1F9D4AF5-E204-9749-B853-CF613E56DB6B}"/>
              </a:ext>
            </a:extLst>
          </p:cNvPr>
          <p:cNvSpPr txBox="1"/>
          <p:nvPr/>
        </p:nvSpPr>
        <p:spPr>
          <a:xfrm>
            <a:off x="134726" y="5607094"/>
            <a:ext cx="119955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cap="all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giugno 2023</a:t>
            </a:r>
          </a:p>
        </p:txBody>
      </p:sp>
    </p:spTree>
    <p:extLst>
      <p:ext uri="{BB962C8B-B14F-4D97-AF65-F5344CB8AC3E}">
        <p14:creationId xmlns:p14="http://schemas.microsoft.com/office/powerpoint/2010/main" val="3644987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B97A25E8-3C8A-CB47-89D7-EE515C2D8F27}"/>
              </a:ext>
            </a:extLst>
          </p:cNvPr>
          <p:cNvGrpSpPr/>
          <p:nvPr/>
        </p:nvGrpSpPr>
        <p:grpSpPr>
          <a:xfrm>
            <a:off x="0" y="6091519"/>
            <a:ext cx="12192000" cy="894504"/>
            <a:chOff x="-121141" y="6091519"/>
            <a:chExt cx="12462637" cy="894504"/>
          </a:xfrm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63B1AD9E-EBD3-B84E-94ED-124BFE4680C5}"/>
                </a:ext>
              </a:extLst>
            </p:cNvPr>
            <p:cNvSpPr/>
            <p:nvPr/>
          </p:nvSpPr>
          <p:spPr>
            <a:xfrm>
              <a:off x="-121141" y="6091519"/>
              <a:ext cx="12462637" cy="8945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42D3861B-9D56-7C4A-B15C-6D45B17CE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1871" y="6236454"/>
              <a:ext cx="1083094" cy="536609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EB912C32-6B7E-0242-BBE0-AAC15ED25DD6}"/>
              </a:ext>
            </a:extLst>
          </p:cNvPr>
          <p:cNvGrpSpPr/>
          <p:nvPr/>
        </p:nvGrpSpPr>
        <p:grpSpPr>
          <a:xfrm>
            <a:off x="-3092396" y="-188228"/>
            <a:ext cx="7533848" cy="7723555"/>
            <a:chOff x="-1774567" y="-19829"/>
            <a:chExt cx="6662903" cy="6910907"/>
          </a:xfrm>
        </p:grpSpPr>
        <p:sp>
          <p:nvSpPr>
            <p:cNvPr id="37" name="Figura a mano libera 36">
              <a:extLst>
                <a:ext uri="{FF2B5EF4-FFF2-40B4-BE49-F238E27FC236}">
                  <a16:creationId xmlns:a16="http://schemas.microsoft.com/office/drawing/2014/main" id="{E24956B1-C38C-F844-AD88-320AC3B4E6C1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ABC9D5EA-5B83-E741-9A9A-C7E42C73CB17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40" name="Figura a mano libera 39">
                <a:extLst>
                  <a:ext uri="{FF2B5EF4-FFF2-40B4-BE49-F238E27FC236}">
                    <a16:creationId xmlns:a16="http://schemas.microsoft.com/office/drawing/2014/main" id="{7011F28F-E4C0-C84B-A350-A8D8EC6B2B18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  <p:sp>
            <p:nvSpPr>
              <p:cNvPr id="41" name="Figura a mano libera 40">
                <a:extLst>
                  <a:ext uri="{FF2B5EF4-FFF2-40B4-BE49-F238E27FC236}">
                    <a16:creationId xmlns:a16="http://schemas.microsoft.com/office/drawing/2014/main" id="{8F6D8038-1A30-7047-B544-A9A637934E8D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</p:grpSp>
        <p:sp>
          <p:nvSpPr>
            <p:cNvPr id="39" name="Figura a mano libera 38">
              <a:extLst>
                <a:ext uri="{FF2B5EF4-FFF2-40B4-BE49-F238E27FC236}">
                  <a16:creationId xmlns:a16="http://schemas.microsoft.com/office/drawing/2014/main" id="{0A24CCFC-D293-BF4D-8180-DEEB652EE1A3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EE828A-D7AA-C04D-BBF2-BEF371BAE4B1}"/>
              </a:ext>
            </a:extLst>
          </p:cNvPr>
          <p:cNvSpPr txBox="1"/>
          <p:nvPr/>
        </p:nvSpPr>
        <p:spPr>
          <a:xfrm>
            <a:off x="19492" y="888205"/>
            <a:ext cx="121601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LE NOVITA’ DELLA SECONDA FASE DI ATTUAZIONE DEL PNRR 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0" y="2512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DOTTORATI DI RICERCA INNOVATIVI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4B93D9-EF1C-01A9-0112-A4A1DF4416FF}"/>
              </a:ext>
            </a:extLst>
          </p:cNvPr>
          <p:cNvSpPr txBox="1"/>
          <p:nvPr/>
        </p:nvSpPr>
        <p:spPr>
          <a:xfrm>
            <a:off x="111740" y="1292184"/>
            <a:ext cx="11982894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La dotazione destinata al cofinanziamento al 50% è di 13.292 borse di dottorato, 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di durata triennale, a partire dall’</a:t>
            </a:r>
            <a:r>
              <a:rPr lang="it-IT" sz="1800" kern="0" dirty="0" err="1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a,a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 2023/2024</a:t>
            </a:r>
            <a:r>
              <a:rPr lang="it-IT" sz="1800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r>
              <a:rPr lang="it-IT" sz="1800" b="1" kern="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Di queste borse </a:t>
            </a:r>
            <a:r>
              <a:rPr lang="it-IT" sz="1800" b="1" kern="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il 40% sono destinate alle Università con sede nel Mezzogiorno</a:t>
            </a:r>
            <a:r>
              <a:rPr lang="it-IT" sz="1800" kern="0" dirty="0">
                <a:solidFill>
                  <a:srgbClr val="343A4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it-IT" sz="2200" b="1" dirty="0"/>
          </a:p>
          <a:p>
            <a:pPr marL="342900" indent="-342900" algn="just">
              <a:buFontTx/>
              <a:buChar char="-"/>
            </a:pPr>
            <a:endParaRPr lang="it-IT" sz="22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L’allargamento della nozione di impresa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che riguarda qualsiasi ente che esercita un’attività economica, a prescindere dal suo stato giuridico e dalle sue modalità di finanziamento.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endParaRPr lang="it-IT" sz="2200" b="1" dirty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it-IT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1800" b="1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piattaforma digitale </a:t>
            </a:r>
            <a:r>
              <a:rPr lang="it-IT" sz="1800" b="1" u="sng" kern="12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  <a:hlinkClick r:id="rId4"/>
              </a:rPr>
              <a:t>https://dottorati-imprese.mur.gov.it</a:t>
            </a:r>
            <a:r>
              <a:rPr lang="it-IT" sz="1800" b="1" u="sng" kern="1200" dirty="0">
                <a:solidFill>
                  <a:srgbClr val="0563C1"/>
                </a:solidFill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it-IT" sz="1800" kern="1200" dirty="0">
                <a:effectLst/>
                <a:latin typeface="Arial" panose="020B0604020202020204" pitchFamily="34" charset="0"/>
                <a:ea typeface="+mn-ea"/>
                <a:cs typeface="Times New Roman" panose="02020603050405020304" pitchFamily="18" charset="0"/>
              </a:rPr>
              <a:t>che semplifica e abbrevia i tempi per la definizione dei dottorati, </a:t>
            </a:r>
            <a:r>
              <a:rPr lang="it-IT" sz="1800" dirty="0">
                <a:solidFill>
                  <a:srgbClr val="0A0A0A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realizzata dal Cineca, </a:t>
            </a:r>
            <a:r>
              <a:rPr lang="it-IT" sz="1800" dirty="0">
                <a:solidFill>
                  <a:srgbClr val="00264C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collaborazione con Confindustria, MUR e CRUI.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dirty="0">
              <a:solidFill>
                <a:srgbClr val="00264C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b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periodi di studio e ricerca in impresa e all’estero</a:t>
            </a:r>
            <a:r>
              <a:rPr lang="it-IT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anche non continuativi, non potranno superare i 18 mesi e d</a:t>
            </a:r>
            <a:r>
              <a:rPr lang="it-IT" sz="1800" dirty="0">
                <a:solidFill>
                  <a:srgbClr val="040C28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evono essere svolti presso soggetti distinti</a:t>
            </a:r>
            <a:r>
              <a:rPr lang="it-IT" sz="1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 </a:t>
            </a:r>
            <a:r>
              <a:rPr lang="it-IT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format tipo di convenzione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tra Università e impresa - in cui regolare la proprietà intellettuale - e di </a:t>
            </a:r>
            <a:r>
              <a:rPr lang="it-IT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lettera di intenti, 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non obbligatori, disponibili entrambi tramite la piattaforma.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endParaRPr lang="it-IT" b="1" kern="0" dirty="0">
              <a:latin typeface="Arial" panose="020B060402020202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it-IT" sz="1800" b="1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Esonero contributivo a favore delle imprese</a:t>
            </a:r>
            <a:r>
              <a:rPr lang="it-IT" sz="1800" kern="0" dirty="0"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che partecipano al finanziamento delle borse di dottorato innovativo e che assumono personale in possesso del titolo di dottore di ricerca.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1063164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 descr="Immagine che contiene persona&#10;&#10;Descrizione generata automaticamente">
            <a:extLst>
              <a:ext uri="{FF2B5EF4-FFF2-40B4-BE49-F238E27FC236}">
                <a16:creationId xmlns:a16="http://schemas.microsoft.com/office/drawing/2014/main" id="{47626795-4825-9C3E-856F-3DED254FFF8D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13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6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317" y="0"/>
            <a:ext cx="12185684" cy="6858000"/>
          </a:xfrm>
          <a:prstGeom prst="rect">
            <a:avLst/>
          </a:prstGeom>
          <a:effectLst>
            <a:outerShdw blurRad="50800" dist="50800" dir="5400000" algn="ctr" rotWithShape="0">
              <a:schemeClr val="accent5">
                <a:lumMod val="40000"/>
                <a:lumOff val="60000"/>
              </a:schemeClr>
            </a:outerShdw>
          </a:effectLst>
        </p:spPr>
      </p:pic>
      <p:sp>
        <p:nvSpPr>
          <p:cNvPr id="32" name="Casella di testo 120">
            <a:extLst>
              <a:ext uri="{FF2B5EF4-FFF2-40B4-BE49-F238E27FC236}">
                <a16:creationId xmlns:a16="http://schemas.microsoft.com/office/drawing/2014/main" id="{4152ED4A-4038-55F9-3AB1-921DBF9A6BB8}"/>
              </a:ext>
            </a:extLst>
          </p:cNvPr>
          <p:cNvSpPr txBox="1"/>
          <p:nvPr/>
        </p:nvSpPr>
        <p:spPr>
          <a:xfrm>
            <a:off x="6522373" y="3541250"/>
            <a:ext cx="2171724" cy="12926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rPr>
              <a:t>Pubblicazione delibera </a:t>
            </a:r>
            <a:r>
              <a:rPr lang="it-IT" alt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rPr>
              <a:t>dell’organo accademico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rPr>
              <a:t> e </a:t>
            </a:r>
            <a:r>
              <a:rPr lang="it-IT" sz="1200" b="1" dirty="0">
                <a:solidFill>
                  <a:srgbClr val="404040"/>
                </a:solidFill>
                <a:latin typeface="Graphik" panose="020B0503030202060203" pitchFamily="34" charset="0"/>
              </a:rPr>
              <a:t>compilazione</a:t>
            </a:r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rPr>
              <a:t> autodichiarazione</a:t>
            </a:r>
          </a:p>
          <a:p>
            <a:pPr marL="171450" indent="-171450" rtl="0">
              <a:buFont typeface="Wingdings" panose="05000000000000000000" pitchFamily="2" charset="2"/>
              <a:buChar char="Ø"/>
            </a:pPr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Graphik" panose="020B0503030202060203" pitchFamily="34" charset="0"/>
            </a:endParaRPr>
          </a:p>
          <a:p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rPr>
              <a:t>Trasmissione convenzioni e/o lettere di impegno</a:t>
            </a:r>
          </a:p>
          <a:p>
            <a:pPr marL="171450" indent="-171450" rtl="0">
              <a:buFont typeface="Wingdings" panose="05000000000000000000" pitchFamily="2" charset="2"/>
              <a:buChar char="Ø"/>
            </a:pPr>
            <a:endParaRPr lang="it-IT" sz="1200" b="1" dirty="0">
              <a:solidFill>
                <a:schemeClr val="tx1">
                  <a:lumMod val="75000"/>
                  <a:lumOff val="25000"/>
                </a:schemeClr>
              </a:solidFill>
              <a:latin typeface="Graphik" panose="020B0503030202060203" pitchFamily="34" charset="0"/>
            </a:endParaRPr>
          </a:p>
        </p:txBody>
      </p:sp>
      <p:sp>
        <p:nvSpPr>
          <p:cNvPr id="13" name="Freccia a destra 12">
            <a:extLst>
              <a:ext uri="{FF2B5EF4-FFF2-40B4-BE49-F238E27FC236}">
                <a16:creationId xmlns:a16="http://schemas.microsoft.com/office/drawing/2014/main" id="{23D3E8F8-92B5-9F83-AFBF-0A39E9A5C0C5}"/>
              </a:ext>
            </a:extLst>
          </p:cNvPr>
          <p:cNvSpPr/>
          <p:nvPr/>
        </p:nvSpPr>
        <p:spPr>
          <a:xfrm>
            <a:off x="255091" y="2302620"/>
            <a:ext cx="11448758" cy="1224000"/>
          </a:xfrm>
          <a:prstGeom prst="rightArrow">
            <a:avLst/>
          </a:prstGeom>
          <a:solidFill>
            <a:srgbClr val="3DC3F3"/>
          </a:solidFill>
          <a:ln>
            <a:solidFill>
              <a:srgbClr val="3DC3F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cxnSp>
        <p:nvCxnSpPr>
          <p:cNvPr id="12" name="Connettore diritto 11" title="linee di callout">
            <a:extLst>
              <a:ext uri="{FF2B5EF4-FFF2-40B4-BE49-F238E27FC236}">
                <a16:creationId xmlns:a16="http://schemas.microsoft.com/office/drawing/2014/main" id="{B60224E6-902E-8381-9351-306A3FEAC3E5}"/>
              </a:ext>
            </a:extLst>
          </p:cNvPr>
          <p:cNvCxnSpPr>
            <a:cxnSpLocks/>
          </p:cNvCxnSpPr>
          <p:nvPr/>
        </p:nvCxnSpPr>
        <p:spPr>
          <a:xfrm flipV="1">
            <a:off x="1164132" y="553832"/>
            <a:ext cx="0" cy="5721931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" name="Connettore diritto 17" title="linee di callout">
            <a:extLst>
              <a:ext uri="{FF2B5EF4-FFF2-40B4-BE49-F238E27FC236}">
                <a16:creationId xmlns:a16="http://schemas.microsoft.com/office/drawing/2014/main" id="{C3672916-7915-0BDB-D357-8BE4577D3745}"/>
              </a:ext>
            </a:extLst>
          </p:cNvPr>
          <p:cNvCxnSpPr>
            <a:cxnSpLocks/>
          </p:cNvCxnSpPr>
          <p:nvPr/>
        </p:nvCxnSpPr>
        <p:spPr>
          <a:xfrm>
            <a:off x="9799003" y="2930271"/>
            <a:ext cx="0" cy="151200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5227DDC4-A904-D19D-2559-743CB31E3306}"/>
              </a:ext>
            </a:extLst>
          </p:cNvPr>
          <p:cNvSpPr txBox="1"/>
          <p:nvPr/>
        </p:nvSpPr>
        <p:spPr>
          <a:xfrm>
            <a:off x="229600" y="2729954"/>
            <a:ext cx="912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>
                <a:latin typeface="Graphik" panose="020B0503030202060203" pitchFamily="34" charset="0"/>
              </a:rPr>
              <a:t>2023</a:t>
            </a:r>
          </a:p>
        </p:txBody>
      </p:sp>
      <p:sp>
        <p:nvSpPr>
          <p:cNvPr id="22" name="Segnaposto testo 14">
            <a:extLst>
              <a:ext uri="{FF2B5EF4-FFF2-40B4-BE49-F238E27FC236}">
                <a16:creationId xmlns:a16="http://schemas.microsoft.com/office/drawing/2014/main" id="{4C034097-7DF4-7F8B-AD5B-2B75B5DF7094}"/>
              </a:ext>
            </a:extLst>
          </p:cNvPr>
          <p:cNvSpPr txBox="1">
            <a:spLocks/>
          </p:cNvSpPr>
          <p:nvPr/>
        </p:nvSpPr>
        <p:spPr>
          <a:xfrm>
            <a:off x="1149202" y="2464620"/>
            <a:ext cx="900000" cy="900000"/>
          </a:xfrm>
          <a:prstGeom prst="ellipse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    marzo</a:t>
            </a:r>
          </a:p>
        </p:txBody>
      </p:sp>
      <p:sp>
        <p:nvSpPr>
          <p:cNvPr id="23" name="Segnaposto testo 14">
            <a:extLst>
              <a:ext uri="{FF2B5EF4-FFF2-40B4-BE49-F238E27FC236}">
                <a16:creationId xmlns:a16="http://schemas.microsoft.com/office/drawing/2014/main" id="{0A696D70-879F-DEEF-CAEC-5DFE5BDBD799}"/>
              </a:ext>
            </a:extLst>
          </p:cNvPr>
          <p:cNvSpPr txBox="1">
            <a:spLocks/>
          </p:cNvSpPr>
          <p:nvPr/>
        </p:nvSpPr>
        <p:spPr>
          <a:xfrm>
            <a:off x="3241933" y="2464620"/>
            <a:ext cx="900000" cy="900000"/>
          </a:xfrm>
          <a:prstGeom prst="ellipse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   giugno</a:t>
            </a:r>
          </a:p>
        </p:txBody>
      </p:sp>
      <p:sp>
        <p:nvSpPr>
          <p:cNvPr id="27" name="Segnaposto testo 14">
            <a:extLst>
              <a:ext uri="{FF2B5EF4-FFF2-40B4-BE49-F238E27FC236}">
                <a16:creationId xmlns:a16="http://schemas.microsoft.com/office/drawing/2014/main" id="{E3232440-3A4D-D427-1C1E-6675DE8DC1DB}"/>
              </a:ext>
            </a:extLst>
          </p:cNvPr>
          <p:cNvSpPr txBox="1">
            <a:spLocks/>
          </p:cNvSpPr>
          <p:nvPr/>
        </p:nvSpPr>
        <p:spPr>
          <a:xfrm>
            <a:off x="5334664" y="2464620"/>
            <a:ext cx="900000" cy="900000"/>
          </a:xfrm>
          <a:prstGeom prst="ellipse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5 </a:t>
            </a:r>
            <a:r>
              <a:rPr lang="it-IT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ottobre</a:t>
            </a:r>
          </a:p>
        </p:txBody>
      </p:sp>
      <p:cxnSp>
        <p:nvCxnSpPr>
          <p:cNvPr id="24" name="Connettore diritto 23" title="linee di callout">
            <a:extLst>
              <a:ext uri="{FF2B5EF4-FFF2-40B4-BE49-F238E27FC236}">
                <a16:creationId xmlns:a16="http://schemas.microsoft.com/office/drawing/2014/main" id="{658DC362-DD0B-5878-1051-3861B47B6CCF}"/>
              </a:ext>
            </a:extLst>
          </p:cNvPr>
          <p:cNvCxnSpPr>
            <a:cxnSpLocks/>
          </p:cNvCxnSpPr>
          <p:nvPr/>
        </p:nvCxnSpPr>
        <p:spPr>
          <a:xfrm flipV="1">
            <a:off x="3251666" y="2930271"/>
            <a:ext cx="0" cy="2009093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38" name="Segnaposto testo 14">
            <a:extLst>
              <a:ext uri="{FF2B5EF4-FFF2-40B4-BE49-F238E27FC236}">
                <a16:creationId xmlns:a16="http://schemas.microsoft.com/office/drawing/2014/main" id="{040BB934-E77A-0063-FDDA-32A618EB5CAE}"/>
              </a:ext>
            </a:extLst>
          </p:cNvPr>
          <p:cNvSpPr txBox="1">
            <a:spLocks/>
          </p:cNvSpPr>
          <p:nvPr/>
        </p:nvSpPr>
        <p:spPr>
          <a:xfrm>
            <a:off x="6442947" y="2464620"/>
            <a:ext cx="900000" cy="900000"/>
          </a:xfrm>
          <a:prstGeom prst="ellipse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31 ottobre</a:t>
            </a:r>
          </a:p>
        </p:txBody>
      </p:sp>
      <p:cxnSp>
        <p:nvCxnSpPr>
          <p:cNvPr id="28" name="Connettore diritto 27" title="linee di callout">
            <a:extLst>
              <a:ext uri="{FF2B5EF4-FFF2-40B4-BE49-F238E27FC236}">
                <a16:creationId xmlns:a16="http://schemas.microsoft.com/office/drawing/2014/main" id="{B4DA576D-B291-9D99-BC85-4CC19D68E213}"/>
              </a:ext>
            </a:extLst>
          </p:cNvPr>
          <p:cNvCxnSpPr>
            <a:cxnSpLocks/>
          </p:cNvCxnSpPr>
          <p:nvPr/>
        </p:nvCxnSpPr>
        <p:spPr>
          <a:xfrm flipV="1">
            <a:off x="5316782" y="1208299"/>
            <a:ext cx="0" cy="3922308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4" name="Segnaposto testo 14">
            <a:extLst>
              <a:ext uri="{FF2B5EF4-FFF2-40B4-BE49-F238E27FC236}">
                <a16:creationId xmlns:a16="http://schemas.microsoft.com/office/drawing/2014/main" id="{242D33E1-A50B-DE4D-AC2F-2A3CB46B5FF0}"/>
              </a:ext>
            </a:extLst>
          </p:cNvPr>
          <p:cNvSpPr txBox="1">
            <a:spLocks/>
          </p:cNvSpPr>
          <p:nvPr/>
        </p:nvSpPr>
        <p:spPr>
          <a:xfrm>
            <a:off x="8705298" y="2464620"/>
            <a:ext cx="900000" cy="900000"/>
          </a:xfrm>
          <a:prstGeom prst="ellipse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dicembre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asella di testo 120">
            <a:extLst>
              <a:ext uri="{FF2B5EF4-FFF2-40B4-BE49-F238E27FC236}">
                <a16:creationId xmlns:a16="http://schemas.microsoft.com/office/drawing/2014/main" id="{037E7985-0878-1C56-C927-A9CEB8CB0943}"/>
              </a:ext>
            </a:extLst>
          </p:cNvPr>
          <p:cNvSpPr txBox="1"/>
          <p:nvPr/>
        </p:nvSpPr>
        <p:spPr>
          <a:xfrm>
            <a:off x="1249733" y="1734849"/>
            <a:ext cx="93513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endParaRPr lang="it-IT" sz="1100" dirty="0">
              <a:solidFill>
                <a:schemeClr val="tx1">
                  <a:lumMod val="75000"/>
                  <a:lumOff val="25000"/>
                </a:schemeClr>
              </a:solidFill>
              <a:latin typeface="Graphik" panose="020B0503030202060203" pitchFamily="34" charset="0"/>
            </a:endParaRPr>
          </a:p>
        </p:txBody>
      </p:sp>
      <p:grpSp>
        <p:nvGrpSpPr>
          <p:cNvPr id="173" name="Gruppo 172">
            <a:extLst>
              <a:ext uri="{FF2B5EF4-FFF2-40B4-BE49-F238E27FC236}">
                <a16:creationId xmlns:a16="http://schemas.microsoft.com/office/drawing/2014/main" id="{D5451235-66CC-2864-E07F-E07F1263C115}"/>
              </a:ext>
            </a:extLst>
          </p:cNvPr>
          <p:cNvGrpSpPr/>
          <p:nvPr/>
        </p:nvGrpSpPr>
        <p:grpSpPr>
          <a:xfrm>
            <a:off x="5399646" y="1279153"/>
            <a:ext cx="2722242" cy="547656"/>
            <a:chOff x="5399646" y="1244428"/>
            <a:chExt cx="2722242" cy="547656"/>
          </a:xfrm>
        </p:grpSpPr>
        <p:sp>
          <p:nvSpPr>
            <p:cNvPr id="30" name="Casella di testo 120">
              <a:extLst>
                <a:ext uri="{FF2B5EF4-FFF2-40B4-BE49-F238E27FC236}">
                  <a16:creationId xmlns:a16="http://schemas.microsoft.com/office/drawing/2014/main" id="{BA6D3FF3-1D59-DA32-43D9-0DB8BCD1C184}"/>
                </a:ext>
              </a:extLst>
            </p:cNvPr>
            <p:cNvSpPr txBox="1"/>
            <p:nvPr/>
          </p:nvSpPr>
          <p:spPr>
            <a:xfrm>
              <a:off x="5399646" y="1453530"/>
              <a:ext cx="2722242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it-IT" alt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Chiusura presentazione scheda-borsa </a:t>
              </a:r>
            </a:p>
            <a:p>
              <a:pPr rtl="0"/>
              <a:r>
                <a:rPr lang="it-IT" alt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relativa ai dottorandi selezionati </a:t>
              </a:r>
              <a:endPara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31" name="Casella di testo 120">
              <a:extLst>
                <a:ext uri="{FF2B5EF4-FFF2-40B4-BE49-F238E27FC236}">
                  <a16:creationId xmlns:a16="http://schemas.microsoft.com/office/drawing/2014/main" id="{24948E15-54CD-C856-D7C1-6F40C24D30E9}"/>
                </a:ext>
              </a:extLst>
            </p:cNvPr>
            <p:cNvSpPr txBox="1"/>
            <p:nvPr/>
          </p:nvSpPr>
          <p:spPr>
            <a:xfrm>
              <a:off x="5406921" y="1244428"/>
              <a:ext cx="248100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it-IT" sz="1200" b="1" dirty="0">
                  <a:latin typeface="Graphik" panose="020B0503030202060203" pitchFamily="34" charset="0"/>
                </a:rPr>
                <a:t>Perfezionamento scheda borsa</a:t>
              </a:r>
            </a:p>
          </p:txBody>
        </p:sp>
      </p:grpSp>
      <p:grpSp>
        <p:nvGrpSpPr>
          <p:cNvPr id="48" name="Gruppo 47">
            <a:extLst>
              <a:ext uri="{FF2B5EF4-FFF2-40B4-BE49-F238E27FC236}">
                <a16:creationId xmlns:a16="http://schemas.microsoft.com/office/drawing/2014/main" id="{CF9C5DC0-426D-EFB5-27E1-994EEBC0A360}"/>
              </a:ext>
            </a:extLst>
          </p:cNvPr>
          <p:cNvGrpSpPr/>
          <p:nvPr/>
        </p:nvGrpSpPr>
        <p:grpSpPr>
          <a:xfrm>
            <a:off x="9873511" y="3541250"/>
            <a:ext cx="2359045" cy="530041"/>
            <a:chOff x="9098458" y="735415"/>
            <a:chExt cx="1651919" cy="530041"/>
          </a:xfrm>
        </p:grpSpPr>
        <p:sp>
          <p:nvSpPr>
            <p:cNvPr id="6" name="Casella di testo 120">
              <a:extLst>
                <a:ext uri="{FF2B5EF4-FFF2-40B4-BE49-F238E27FC236}">
                  <a16:creationId xmlns:a16="http://schemas.microsoft.com/office/drawing/2014/main" id="{9566669D-D2B3-060B-0C87-BFBF945828E9}"/>
                </a:ext>
              </a:extLst>
            </p:cNvPr>
            <p:cNvSpPr txBox="1"/>
            <p:nvPr/>
          </p:nvSpPr>
          <p:spPr>
            <a:xfrm>
              <a:off x="9098458" y="926902"/>
              <a:ext cx="1651919" cy="33855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it-IT" alt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Termine ultimo per l’inizio dell’attività del dottorando </a:t>
              </a:r>
              <a:endPara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39" name="Casella di testo 120">
              <a:extLst>
                <a:ext uri="{FF2B5EF4-FFF2-40B4-BE49-F238E27FC236}">
                  <a16:creationId xmlns:a16="http://schemas.microsoft.com/office/drawing/2014/main" id="{F3F88192-8177-8F68-74AD-7A7C8ABD832E}"/>
                </a:ext>
              </a:extLst>
            </p:cNvPr>
            <p:cNvSpPr txBox="1"/>
            <p:nvPr/>
          </p:nvSpPr>
          <p:spPr>
            <a:xfrm>
              <a:off x="9098459" y="735415"/>
              <a:ext cx="1457095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it-IT" sz="1200" b="1" dirty="0">
                  <a:latin typeface="Graphik" panose="020B0503030202060203" pitchFamily="34" charset="0"/>
                </a:rPr>
                <a:t>Inizio attività dottorando</a:t>
              </a:r>
            </a:p>
          </p:txBody>
        </p:sp>
      </p:grpSp>
      <p:grpSp>
        <p:nvGrpSpPr>
          <p:cNvPr id="174" name="Gruppo 173">
            <a:extLst>
              <a:ext uri="{FF2B5EF4-FFF2-40B4-BE49-F238E27FC236}">
                <a16:creationId xmlns:a16="http://schemas.microsoft.com/office/drawing/2014/main" id="{0700875E-1933-A0DD-D3DD-31C0D03E32D2}"/>
              </a:ext>
            </a:extLst>
          </p:cNvPr>
          <p:cNvGrpSpPr/>
          <p:nvPr/>
        </p:nvGrpSpPr>
        <p:grpSpPr>
          <a:xfrm>
            <a:off x="8840139" y="1279153"/>
            <a:ext cx="3332841" cy="819850"/>
            <a:chOff x="8840139" y="1244428"/>
            <a:chExt cx="3812384" cy="819850"/>
          </a:xfrm>
        </p:grpSpPr>
        <p:sp>
          <p:nvSpPr>
            <p:cNvPr id="10" name="Casella di testo 122">
              <a:extLst>
                <a:ext uri="{FF2B5EF4-FFF2-40B4-BE49-F238E27FC236}">
                  <a16:creationId xmlns:a16="http://schemas.microsoft.com/office/drawing/2014/main" id="{C063D86C-C429-18DE-1F44-10EE37B8BC4D}"/>
                </a:ext>
              </a:extLst>
            </p:cNvPr>
            <p:cNvSpPr txBox="1"/>
            <p:nvPr/>
          </p:nvSpPr>
          <p:spPr>
            <a:xfrm>
              <a:off x="8840139" y="1453530"/>
              <a:ext cx="3812384" cy="61074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it-IT" alt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Caricamento (</a:t>
              </a:r>
              <a:r>
                <a:rPr 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su piattaforma) </a:t>
              </a:r>
              <a:r>
                <a:rPr lang="it-IT" alt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dell’atto d’obbligo </a:t>
              </a:r>
            </a:p>
            <a:p>
              <a:pPr rtl="0"/>
              <a:r>
                <a:rPr 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corredato di firma del legale rappresentante</a:t>
              </a:r>
            </a:p>
          </p:txBody>
        </p:sp>
        <p:sp>
          <p:nvSpPr>
            <p:cNvPr id="43" name="Casella di testo 120">
              <a:extLst>
                <a:ext uri="{FF2B5EF4-FFF2-40B4-BE49-F238E27FC236}">
                  <a16:creationId xmlns:a16="http://schemas.microsoft.com/office/drawing/2014/main" id="{A92448FA-70FA-113D-7E02-C57FD5B607AE}"/>
                </a:ext>
              </a:extLst>
            </p:cNvPr>
            <p:cNvSpPr txBox="1"/>
            <p:nvPr/>
          </p:nvSpPr>
          <p:spPr>
            <a:xfrm>
              <a:off x="8841909" y="1244428"/>
              <a:ext cx="2458982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it-IT" sz="1200" b="1" dirty="0">
                  <a:latin typeface="Graphik" panose="020B0503030202060203" pitchFamily="34" charset="0"/>
                </a:rPr>
                <a:t>Caricamento atto d’obbligo</a:t>
              </a:r>
            </a:p>
          </p:txBody>
        </p:sp>
      </p:grpSp>
      <p:sp>
        <p:nvSpPr>
          <p:cNvPr id="44" name="Segnaposto testo 14">
            <a:extLst>
              <a:ext uri="{FF2B5EF4-FFF2-40B4-BE49-F238E27FC236}">
                <a16:creationId xmlns:a16="http://schemas.microsoft.com/office/drawing/2014/main" id="{817DE38C-FC8D-901C-49AF-708C7485A3A8}"/>
              </a:ext>
            </a:extLst>
          </p:cNvPr>
          <p:cNvSpPr txBox="1">
            <a:spLocks/>
          </p:cNvSpPr>
          <p:nvPr/>
        </p:nvSpPr>
        <p:spPr>
          <a:xfrm>
            <a:off x="9782029" y="2464620"/>
            <a:ext cx="900000" cy="900000"/>
          </a:xfrm>
          <a:prstGeom prst="ellipse">
            <a:avLst/>
          </a:prstGeom>
          <a:solidFill>
            <a:sysClr val="window" lastClr="FFFFFF"/>
          </a:solidFill>
          <a:ln>
            <a:solidFill>
              <a:schemeClr val="tx1"/>
            </a:solidFill>
          </a:ln>
        </p:spPr>
        <p:txBody>
          <a:bodyPr vert="horz" lIns="0" tIns="0" rIns="0" bIns="0" rtlCol="0" anchor="ctr" anchorCtr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1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5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r>
              <a:rPr lang="it-IT" sz="12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dicembre</a:t>
            </a:r>
            <a:endParaRPr kumimoji="0" lang="it-IT" sz="12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6" name="Gruppo 115">
            <a:extLst>
              <a:ext uri="{FF2B5EF4-FFF2-40B4-BE49-F238E27FC236}">
                <a16:creationId xmlns:a16="http://schemas.microsoft.com/office/drawing/2014/main" id="{A0430BAD-44A9-5ECA-5281-F1AC7FF7D8D2}"/>
              </a:ext>
            </a:extLst>
          </p:cNvPr>
          <p:cNvGrpSpPr>
            <a:grpSpLocks noChangeAspect="1"/>
          </p:cNvGrpSpPr>
          <p:nvPr/>
        </p:nvGrpSpPr>
        <p:grpSpPr>
          <a:xfrm>
            <a:off x="557950" y="1323732"/>
            <a:ext cx="521643" cy="432000"/>
            <a:chOff x="306490" y="1744901"/>
            <a:chExt cx="862615" cy="714375"/>
          </a:xfrm>
          <a:solidFill>
            <a:srgbClr val="1C6CCE"/>
          </a:solidFill>
        </p:grpSpPr>
        <p:grpSp>
          <p:nvGrpSpPr>
            <p:cNvPr id="103" name="Gruppo 102">
              <a:extLst>
                <a:ext uri="{FF2B5EF4-FFF2-40B4-BE49-F238E27FC236}">
                  <a16:creationId xmlns:a16="http://schemas.microsoft.com/office/drawing/2014/main" id="{A62A4BE8-EEC7-76E1-72BB-1CB9DE90832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603295" y="1861562"/>
              <a:ext cx="261089" cy="288000"/>
              <a:chOff x="4388503" y="5105943"/>
              <a:chExt cx="557835" cy="615332"/>
            </a:xfrm>
            <a:grpFill/>
          </p:grpSpPr>
          <p:sp>
            <p:nvSpPr>
              <p:cNvPr id="104" name="Freeform 8">
                <a:extLst>
                  <a:ext uri="{FF2B5EF4-FFF2-40B4-BE49-F238E27FC236}">
                    <a16:creationId xmlns:a16="http://schemas.microsoft.com/office/drawing/2014/main" id="{EFD508B7-4AE9-727E-3A94-82C0D23C3F5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388503" y="5387308"/>
                <a:ext cx="557835" cy="309501"/>
              </a:xfrm>
              <a:custGeom>
                <a:avLst/>
                <a:gdLst>
                  <a:gd name="T0" fmla="*/ 275 w 456"/>
                  <a:gd name="T1" fmla="*/ 126 h 253"/>
                  <a:gd name="T2" fmla="*/ 456 w 456"/>
                  <a:gd name="T3" fmla="*/ 253 h 253"/>
                  <a:gd name="T4" fmla="*/ 456 w 456"/>
                  <a:gd name="T5" fmla="*/ 0 h 253"/>
                  <a:gd name="T6" fmla="*/ 275 w 456"/>
                  <a:gd name="T7" fmla="*/ 126 h 253"/>
                  <a:gd name="T8" fmla="*/ 0 w 456"/>
                  <a:gd name="T9" fmla="*/ 253 h 253"/>
                  <a:gd name="T10" fmla="*/ 182 w 456"/>
                  <a:gd name="T11" fmla="*/ 126 h 253"/>
                  <a:gd name="T12" fmla="*/ 0 w 456"/>
                  <a:gd name="T13" fmla="*/ 0 h 253"/>
                  <a:gd name="T14" fmla="*/ 0 w 456"/>
                  <a:gd name="T15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6" h="253">
                    <a:moveTo>
                      <a:pt x="275" y="126"/>
                    </a:moveTo>
                    <a:lnTo>
                      <a:pt x="456" y="253"/>
                    </a:lnTo>
                    <a:lnTo>
                      <a:pt x="456" y="0"/>
                    </a:lnTo>
                    <a:lnTo>
                      <a:pt x="275" y="126"/>
                    </a:lnTo>
                    <a:close/>
                    <a:moveTo>
                      <a:pt x="0" y="253"/>
                    </a:moveTo>
                    <a:lnTo>
                      <a:pt x="182" y="126"/>
                    </a:lnTo>
                    <a:lnTo>
                      <a:pt x="0" y="0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5" name="Freeform 9">
                <a:extLst>
                  <a:ext uri="{FF2B5EF4-FFF2-40B4-BE49-F238E27FC236}">
                    <a16:creationId xmlns:a16="http://schemas.microsoft.com/office/drawing/2014/main" id="{A8DAB3FC-9104-F5CC-D938-B562FDA3B9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9726" y="5554903"/>
                <a:ext cx="555388" cy="166372"/>
              </a:xfrm>
              <a:custGeom>
                <a:avLst/>
                <a:gdLst>
                  <a:gd name="T0" fmla="*/ 237 w 454"/>
                  <a:gd name="T1" fmla="*/ 14 h 136"/>
                  <a:gd name="T2" fmla="*/ 227 w 454"/>
                  <a:gd name="T3" fmla="*/ 21 h 136"/>
                  <a:gd name="T4" fmla="*/ 217 w 454"/>
                  <a:gd name="T5" fmla="*/ 14 h 136"/>
                  <a:gd name="T6" fmla="*/ 197 w 454"/>
                  <a:gd name="T7" fmla="*/ 0 h 136"/>
                  <a:gd name="T8" fmla="*/ 0 w 454"/>
                  <a:gd name="T9" fmla="*/ 136 h 136"/>
                  <a:gd name="T10" fmla="*/ 454 w 454"/>
                  <a:gd name="T11" fmla="*/ 136 h 136"/>
                  <a:gd name="T12" fmla="*/ 258 w 454"/>
                  <a:gd name="T13" fmla="*/ 0 h 136"/>
                  <a:gd name="T14" fmla="*/ 237 w 454"/>
                  <a:gd name="T15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4" h="136">
                    <a:moveTo>
                      <a:pt x="237" y="14"/>
                    </a:moveTo>
                    <a:lnTo>
                      <a:pt x="227" y="21"/>
                    </a:lnTo>
                    <a:lnTo>
                      <a:pt x="217" y="14"/>
                    </a:lnTo>
                    <a:lnTo>
                      <a:pt x="197" y="0"/>
                    </a:lnTo>
                    <a:lnTo>
                      <a:pt x="0" y="136"/>
                    </a:lnTo>
                    <a:lnTo>
                      <a:pt x="454" y="136"/>
                    </a:lnTo>
                    <a:lnTo>
                      <a:pt x="258" y="0"/>
                    </a:lnTo>
                    <a:lnTo>
                      <a:pt x="23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6" name="Freeform 10">
                <a:extLst>
                  <a:ext uri="{FF2B5EF4-FFF2-40B4-BE49-F238E27FC236}">
                    <a16:creationId xmlns:a16="http://schemas.microsoft.com/office/drawing/2014/main" id="{B3263E87-17D1-1C4E-4A67-A3B8ED91BCD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88503" y="5105943"/>
                <a:ext cx="557835" cy="271578"/>
              </a:xfrm>
              <a:custGeom>
                <a:avLst/>
                <a:gdLst>
                  <a:gd name="T0" fmla="*/ 228 w 456"/>
                  <a:gd name="T1" fmla="*/ 0 h 222"/>
                  <a:gd name="T2" fmla="*/ 0 w 456"/>
                  <a:gd name="T3" fmla="*/ 158 h 222"/>
                  <a:gd name="T4" fmla="*/ 0 w 456"/>
                  <a:gd name="T5" fmla="*/ 208 h 222"/>
                  <a:gd name="T6" fmla="*/ 21 w 456"/>
                  <a:gd name="T7" fmla="*/ 222 h 222"/>
                  <a:gd name="T8" fmla="*/ 21 w 456"/>
                  <a:gd name="T9" fmla="*/ 176 h 222"/>
                  <a:gd name="T10" fmla="*/ 435 w 456"/>
                  <a:gd name="T11" fmla="*/ 176 h 222"/>
                  <a:gd name="T12" fmla="*/ 435 w 456"/>
                  <a:gd name="T13" fmla="*/ 222 h 222"/>
                  <a:gd name="T14" fmla="*/ 456 w 456"/>
                  <a:gd name="T15" fmla="*/ 208 h 222"/>
                  <a:gd name="T16" fmla="*/ 456 w 456"/>
                  <a:gd name="T17" fmla="*/ 158 h 222"/>
                  <a:gd name="T18" fmla="*/ 228 w 456"/>
                  <a:gd name="T19" fmla="*/ 0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56" h="222">
                    <a:moveTo>
                      <a:pt x="228" y="0"/>
                    </a:moveTo>
                    <a:lnTo>
                      <a:pt x="0" y="158"/>
                    </a:lnTo>
                    <a:lnTo>
                      <a:pt x="0" y="208"/>
                    </a:lnTo>
                    <a:lnTo>
                      <a:pt x="21" y="222"/>
                    </a:lnTo>
                    <a:lnTo>
                      <a:pt x="21" y="176"/>
                    </a:lnTo>
                    <a:lnTo>
                      <a:pt x="435" y="176"/>
                    </a:lnTo>
                    <a:lnTo>
                      <a:pt x="435" y="222"/>
                    </a:lnTo>
                    <a:lnTo>
                      <a:pt x="456" y="208"/>
                    </a:lnTo>
                    <a:lnTo>
                      <a:pt x="456" y="158"/>
                    </a:lnTo>
                    <a:lnTo>
                      <a:pt x="228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7" name="Freeform 11">
                <a:extLst>
                  <a:ext uri="{FF2B5EF4-FFF2-40B4-BE49-F238E27FC236}">
                    <a16:creationId xmlns:a16="http://schemas.microsoft.com/office/drawing/2014/main" id="{19F67B20-F3C9-C0C9-0242-79935A214C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369" y="5406881"/>
                <a:ext cx="362103" cy="17127"/>
              </a:xfrm>
              <a:custGeom>
                <a:avLst/>
                <a:gdLst>
                  <a:gd name="T0" fmla="*/ 6 w 260"/>
                  <a:gd name="T1" fmla="*/ 12 h 12"/>
                  <a:gd name="T2" fmla="*/ 0 w 260"/>
                  <a:gd name="T3" fmla="*/ 6 h 12"/>
                  <a:gd name="T4" fmla="*/ 0 w 260"/>
                  <a:gd name="T5" fmla="*/ 6 h 12"/>
                  <a:gd name="T6" fmla="*/ 6 w 260"/>
                  <a:gd name="T7" fmla="*/ 0 h 12"/>
                  <a:gd name="T8" fmla="*/ 6 w 260"/>
                  <a:gd name="T9" fmla="*/ 0 h 12"/>
                  <a:gd name="T10" fmla="*/ 254 w 260"/>
                  <a:gd name="T11" fmla="*/ 0 h 12"/>
                  <a:gd name="T12" fmla="*/ 260 w 260"/>
                  <a:gd name="T13" fmla="*/ 6 h 12"/>
                  <a:gd name="T14" fmla="*/ 260 w 260"/>
                  <a:gd name="T15" fmla="*/ 6 h 12"/>
                  <a:gd name="T16" fmla="*/ 254 w 260"/>
                  <a:gd name="T17" fmla="*/ 12 h 12"/>
                  <a:gd name="T18" fmla="*/ 254 w 260"/>
                  <a:gd name="T19" fmla="*/ 12 h 12"/>
                  <a:gd name="T20" fmla="*/ 6 w 260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12">
                    <a:moveTo>
                      <a:pt x="6" y="12"/>
                    </a:move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8" y="0"/>
                      <a:pt x="260" y="3"/>
                      <a:pt x="260" y="6"/>
                    </a:cubicBezTo>
                    <a:cubicBezTo>
                      <a:pt x="260" y="6"/>
                      <a:pt x="260" y="6"/>
                      <a:pt x="260" y="6"/>
                    </a:cubicBezTo>
                    <a:cubicBezTo>
                      <a:pt x="260" y="9"/>
                      <a:pt x="258" y="12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6" y="12"/>
                      <a:pt x="6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8" name="Freeform 12">
                <a:extLst>
                  <a:ext uri="{FF2B5EF4-FFF2-40B4-BE49-F238E27FC236}">
                    <a16:creationId xmlns:a16="http://schemas.microsoft.com/office/drawing/2014/main" id="{D893F9D6-B51B-94FE-7702-790704B6956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32855" y="5453367"/>
                <a:ext cx="269131" cy="17127"/>
              </a:xfrm>
              <a:custGeom>
                <a:avLst/>
                <a:gdLst>
                  <a:gd name="T0" fmla="*/ 6 w 192"/>
                  <a:gd name="T1" fmla="*/ 12 h 12"/>
                  <a:gd name="T2" fmla="*/ 0 w 192"/>
                  <a:gd name="T3" fmla="*/ 6 h 12"/>
                  <a:gd name="T4" fmla="*/ 0 w 192"/>
                  <a:gd name="T5" fmla="*/ 6 h 12"/>
                  <a:gd name="T6" fmla="*/ 6 w 192"/>
                  <a:gd name="T7" fmla="*/ 0 h 12"/>
                  <a:gd name="T8" fmla="*/ 6 w 192"/>
                  <a:gd name="T9" fmla="*/ 0 h 12"/>
                  <a:gd name="T10" fmla="*/ 186 w 192"/>
                  <a:gd name="T11" fmla="*/ 0 h 12"/>
                  <a:gd name="T12" fmla="*/ 192 w 192"/>
                  <a:gd name="T13" fmla="*/ 6 h 12"/>
                  <a:gd name="T14" fmla="*/ 192 w 192"/>
                  <a:gd name="T15" fmla="*/ 6 h 12"/>
                  <a:gd name="T16" fmla="*/ 186 w 192"/>
                  <a:gd name="T17" fmla="*/ 12 h 12"/>
                  <a:gd name="T18" fmla="*/ 186 w 192"/>
                  <a:gd name="T19" fmla="*/ 12 h 12"/>
                  <a:gd name="T20" fmla="*/ 6 w 192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92" h="12">
                    <a:moveTo>
                      <a:pt x="6" y="12"/>
                    </a:moveTo>
                    <a:cubicBezTo>
                      <a:pt x="3" y="12"/>
                      <a:pt x="0" y="10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186" y="0"/>
                      <a:pt x="186" y="0"/>
                      <a:pt x="186" y="0"/>
                    </a:cubicBezTo>
                    <a:cubicBezTo>
                      <a:pt x="189" y="0"/>
                      <a:pt x="192" y="3"/>
                      <a:pt x="192" y="6"/>
                    </a:cubicBezTo>
                    <a:cubicBezTo>
                      <a:pt x="192" y="6"/>
                      <a:pt x="192" y="6"/>
                      <a:pt x="192" y="6"/>
                    </a:cubicBezTo>
                    <a:cubicBezTo>
                      <a:pt x="192" y="10"/>
                      <a:pt x="189" y="12"/>
                      <a:pt x="186" y="12"/>
                    </a:cubicBezTo>
                    <a:cubicBezTo>
                      <a:pt x="186" y="12"/>
                      <a:pt x="186" y="12"/>
                      <a:pt x="186" y="12"/>
                    </a:cubicBezTo>
                    <a:cubicBezTo>
                      <a:pt x="6" y="12"/>
                      <a:pt x="6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109" name="Freeform 13">
                <a:extLst>
                  <a:ext uri="{FF2B5EF4-FFF2-40B4-BE49-F238E27FC236}">
                    <a16:creationId xmlns:a16="http://schemas.microsoft.com/office/drawing/2014/main" id="{B8FB4393-3858-86B1-B48C-87228D7943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86369" y="5361618"/>
                <a:ext cx="362103" cy="15904"/>
              </a:xfrm>
              <a:custGeom>
                <a:avLst/>
                <a:gdLst>
                  <a:gd name="T0" fmla="*/ 6 w 260"/>
                  <a:gd name="T1" fmla="*/ 12 h 12"/>
                  <a:gd name="T2" fmla="*/ 0 w 260"/>
                  <a:gd name="T3" fmla="*/ 6 h 12"/>
                  <a:gd name="T4" fmla="*/ 0 w 260"/>
                  <a:gd name="T5" fmla="*/ 6 h 12"/>
                  <a:gd name="T6" fmla="*/ 6 w 260"/>
                  <a:gd name="T7" fmla="*/ 0 h 12"/>
                  <a:gd name="T8" fmla="*/ 6 w 260"/>
                  <a:gd name="T9" fmla="*/ 0 h 12"/>
                  <a:gd name="T10" fmla="*/ 254 w 260"/>
                  <a:gd name="T11" fmla="*/ 0 h 12"/>
                  <a:gd name="T12" fmla="*/ 260 w 260"/>
                  <a:gd name="T13" fmla="*/ 6 h 12"/>
                  <a:gd name="T14" fmla="*/ 260 w 260"/>
                  <a:gd name="T15" fmla="*/ 6 h 12"/>
                  <a:gd name="T16" fmla="*/ 254 w 260"/>
                  <a:gd name="T17" fmla="*/ 12 h 12"/>
                  <a:gd name="T18" fmla="*/ 254 w 260"/>
                  <a:gd name="T19" fmla="*/ 12 h 12"/>
                  <a:gd name="T20" fmla="*/ 6 w 260"/>
                  <a:gd name="T21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60" h="12">
                    <a:moveTo>
                      <a:pt x="6" y="12"/>
                    </a:moveTo>
                    <a:cubicBezTo>
                      <a:pt x="3" y="12"/>
                      <a:pt x="0" y="9"/>
                      <a:pt x="0" y="6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3"/>
                      <a:pt x="3" y="0"/>
                      <a:pt x="6" y="0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254" y="0"/>
                      <a:pt x="254" y="0"/>
                      <a:pt x="254" y="0"/>
                    </a:cubicBezTo>
                    <a:cubicBezTo>
                      <a:pt x="258" y="0"/>
                      <a:pt x="260" y="3"/>
                      <a:pt x="260" y="6"/>
                    </a:cubicBezTo>
                    <a:cubicBezTo>
                      <a:pt x="260" y="6"/>
                      <a:pt x="260" y="6"/>
                      <a:pt x="260" y="6"/>
                    </a:cubicBezTo>
                    <a:cubicBezTo>
                      <a:pt x="260" y="9"/>
                      <a:pt x="258" y="12"/>
                      <a:pt x="254" y="12"/>
                    </a:cubicBezTo>
                    <a:cubicBezTo>
                      <a:pt x="254" y="12"/>
                      <a:pt x="254" y="12"/>
                      <a:pt x="254" y="12"/>
                    </a:cubicBezTo>
                    <a:cubicBezTo>
                      <a:pt x="6" y="12"/>
                      <a:pt x="6" y="12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sp>
          <p:nvSpPr>
            <p:cNvPr id="111" name="Freeform 44">
              <a:extLst>
                <a:ext uri="{FF2B5EF4-FFF2-40B4-BE49-F238E27FC236}">
                  <a16:creationId xmlns:a16="http://schemas.microsoft.com/office/drawing/2014/main" id="{9A0B5BBD-4B53-23C6-ABA5-F5B85E454B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6490" y="1744901"/>
              <a:ext cx="862615" cy="714375"/>
            </a:xfrm>
            <a:custGeom>
              <a:avLst/>
              <a:gdLst>
                <a:gd name="T0" fmla="*/ 1857 w 1913"/>
                <a:gd name="T1" fmla="*/ 1329 h 1583"/>
                <a:gd name="T2" fmla="*/ 1714 w 1913"/>
                <a:gd name="T3" fmla="*/ 1092 h 1583"/>
                <a:gd name="T4" fmla="*/ 1704 w 1913"/>
                <a:gd name="T5" fmla="*/ 1055 h 1583"/>
                <a:gd name="T6" fmla="*/ 1704 w 1913"/>
                <a:gd name="T7" fmla="*/ 176 h 1583"/>
                <a:gd name="T8" fmla="*/ 1544 w 1913"/>
                <a:gd name="T9" fmla="*/ 0 h 1583"/>
                <a:gd name="T10" fmla="*/ 364 w 1913"/>
                <a:gd name="T11" fmla="*/ 0 h 1583"/>
                <a:gd name="T12" fmla="*/ 316 w 1913"/>
                <a:gd name="T13" fmla="*/ 6 h 1583"/>
                <a:gd name="T14" fmla="*/ 202 w 1913"/>
                <a:gd name="T15" fmla="*/ 175 h 1583"/>
                <a:gd name="T16" fmla="*/ 202 w 1913"/>
                <a:gd name="T17" fmla="*/ 1055 h 1583"/>
                <a:gd name="T18" fmla="*/ 195 w 1913"/>
                <a:gd name="T19" fmla="*/ 1087 h 1583"/>
                <a:gd name="T20" fmla="*/ 49 w 1913"/>
                <a:gd name="T21" fmla="*/ 1329 h 1583"/>
                <a:gd name="T22" fmla="*/ 40 w 1913"/>
                <a:gd name="T23" fmla="*/ 1346 h 1583"/>
                <a:gd name="T24" fmla="*/ 182 w 1913"/>
                <a:gd name="T25" fmla="*/ 1581 h 1583"/>
                <a:gd name="T26" fmla="*/ 953 w 1913"/>
                <a:gd name="T27" fmla="*/ 1580 h 1583"/>
                <a:gd name="T28" fmla="*/ 953 w 1913"/>
                <a:gd name="T29" fmla="*/ 1581 h 1583"/>
                <a:gd name="T30" fmla="*/ 1623 w 1913"/>
                <a:gd name="T31" fmla="*/ 1580 h 1583"/>
                <a:gd name="T32" fmla="*/ 1762 w 1913"/>
                <a:gd name="T33" fmla="*/ 1576 h 1583"/>
                <a:gd name="T34" fmla="*/ 1857 w 1913"/>
                <a:gd name="T35" fmla="*/ 1329 h 1583"/>
                <a:gd name="T36" fmla="*/ 1181 w 1913"/>
                <a:gd name="T37" fmla="*/ 1314 h 1583"/>
                <a:gd name="T38" fmla="*/ 1157 w 1913"/>
                <a:gd name="T39" fmla="*/ 1328 h 1583"/>
                <a:gd name="T40" fmla="*/ 953 w 1913"/>
                <a:gd name="T41" fmla="*/ 1329 h 1583"/>
                <a:gd name="T42" fmla="*/ 754 w 1913"/>
                <a:gd name="T43" fmla="*/ 1329 h 1583"/>
                <a:gd name="T44" fmla="*/ 724 w 1913"/>
                <a:gd name="T45" fmla="*/ 1314 h 1583"/>
                <a:gd name="T46" fmla="*/ 732 w 1913"/>
                <a:gd name="T47" fmla="*/ 1280 h 1583"/>
                <a:gd name="T48" fmla="*/ 778 w 1913"/>
                <a:gd name="T49" fmla="*/ 1217 h 1583"/>
                <a:gd name="T50" fmla="*/ 807 w 1913"/>
                <a:gd name="T51" fmla="*/ 1202 h 1583"/>
                <a:gd name="T52" fmla="*/ 1101 w 1913"/>
                <a:gd name="T53" fmla="*/ 1202 h 1583"/>
                <a:gd name="T54" fmla="*/ 1129 w 1913"/>
                <a:gd name="T55" fmla="*/ 1217 h 1583"/>
                <a:gd name="T56" fmla="*/ 1177 w 1913"/>
                <a:gd name="T57" fmla="*/ 1284 h 1583"/>
                <a:gd name="T58" fmla="*/ 1181 w 1913"/>
                <a:gd name="T59" fmla="*/ 1314 h 1583"/>
                <a:gd name="T60" fmla="*/ 1532 w 1913"/>
                <a:gd name="T61" fmla="*/ 877 h 1583"/>
                <a:gd name="T62" fmla="*/ 1532 w 1913"/>
                <a:gd name="T63" fmla="*/ 976 h 1583"/>
                <a:gd name="T64" fmla="*/ 1498 w 1913"/>
                <a:gd name="T65" fmla="*/ 1012 h 1583"/>
                <a:gd name="T66" fmla="*/ 953 w 1913"/>
                <a:gd name="T67" fmla="*/ 1012 h 1583"/>
                <a:gd name="T68" fmla="*/ 411 w 1913"/>
                <a:gd name="T69" fmla="*/ 1012 h 1583"/>
                <a:gd name="T70" fmla="*/ 374 w 1913"/>
                <a:gd name="T71" fmla="*/ 971 h 1583"/>
                <a:gd name="T72" fmla="*/ 374 w 1913"/>
                <a:gd name="T73" fmla="*/ 234 h 1583"/>
                <a:gd name="T74" fmla="*/ 416 w 1913"/>
                <a:gd name="T75" fmla="*/ 188 h 1583"/>
                <a:gd name="T76" fmla="*/ 1491 w 1913"/>
                <a:gd name="T77" fmla="*/ 188 h 1583"/>
                <a:gd name="T78" fmla="*/ 1518 w 1913"/>
                <a:gd name="T79" fmla="*/ 193 h 1583"/>
                <a:gd name="T80" fmla="*/ 1531 w 1913"/>
                <a:gd name="T81" fmla="*/ 225 h 1583"/>
                <a:gd name="T82" fmla="*/ 1532 w 1913"/>
                <a:gd name="T83" fmla="*/ 877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3" h="1583">
                  <a:moveTo>
                    <a:pt x="1857" y="1329"/>
                  </a:moveTo>
                  <a:cubicBezTo>
                    <a:pt x="1808" y="1251"/>
                    <a:pt x="1761" y="1171"/>
                    <a:pt x="1714" y="1092"/>
                  </a:cubicBezTo>
                  <a:cubicBezTo>
                    <a:pt x="1708" y="1082"/>
                    <a:pt x="1704" y="1068"/>
                    <a:pt x="1704" y="1055"/>
                  </a:cubicBezTo>
                  <a:cubicBezTo>
                    <a:pt x="1704" y="762"/>
                    <a:pt x="1704" y="469"/>
                    <a:pt x="1704" y="176"/>
                  </a:cubicBezTo>
                  <a:cubicBezTo>
                    <a:pt x="1704" y="73"/>
                    <a:pt x="1638" y="0"/>
                    <a:pt x="1544" y="0"/>
                  </a:cubicBezTo>
                  <a:cubicBezTo>
                    <a:pt x="1151" y="0"/>
                    <a:pt x="758" y="0"/>
                    <a:pt x="364" y="0"/>
                  </a:cubicBezTo>
                  <a:cubicBezTo>
                    <a:pt x="348" y="0"/>
                    <a:pt x="332" y="2"/>
                    <a:pt x="316" y="6"/>
                  </a:cubicBezTo>
                  <a:cubicBezTo>
                    <a:pt x="247" y="25"/>
                    <a:pt x="202" y="92"/>
                    <a:pt x="202" y="175"/>
                  </a:cubicBezTo>
                  <a:cubicBezTo>
                    <a:pt x="202" y="469"/>
                    <a:pt x="202" y="762"/>
                    <a:pt x="202" y="1055"/>
                  </a:cubicBezTo>
                  <a:cubicBezTo>
                    <a:pt x="202" y="1066"/>
                    <a:pt x="200" y="1078"/>
                    <a:pt x="195" y="1087"/>
                  </a:cubicBezTo>
                  <a:cubicBezTo>
                    <a:pt x="147" y="1168"/>
                    <a:pt x="98" y="1248"/>
                    <a:pt x="49" y="1329"/>
                  </a:cubicBezTo>
                  <a:cubicBezTo>
                    <a:pt x="46" y="1335"/>
                    <a:pt x="42" y="1340"/>
                    <a:pt x="40" y="1346"/>
                  </a:cubicBezTo>
                  <a:cubicBezTo>
                    <a:pt x="0" y="1472"/>
                    <a:pt x="68" y="1581"/>
                    <a:pt x="182" y="1581"/>
                  </a:cubicBezTo>
                  <a:cubicBezTo>
                    <a:pt x="439" y="1580"/>
                    <a:pt x="696" y="1580"/>
                    <a:pt x="953" y="1580"/>
                  </a:cubicBezTo>
                  <a:cubicBezTo>
                    <a:pt x="953" y="1581"/>
                    <a:pt x="953" y="1581"/>
                    <a:pt x="953" y="1581"/>
                  </a:cubicBezTo>
                  <a:cubicBezTo>
                    <a:pt x="1176" y="1581"/>
                    <a:pt x="1400" y="1581"/>
                    <a:pt x="1623" y="1580"/>
                  </a:cubicBezTo>
                  <a:cubicBezTo>
                    <a:pt x="1669" y="1580"/>
                    <a:pt x="1716" y="1583"/>
                    <a:pt x="1762" y="1576"/>
                  </a:cubicBezTo>
                  <a:cubicBezTo>
                    <a:pt x="1859" y="1562"/>
                    <a:pt x="1913" y="1417"/>
                    <a:pt x="1857" y="1329"/>
                  </a:cubicBezTo>
                  <a:close/>
                  <a:moveTo>
                    <a:pt x="1181" y="1314"/>
                  </a:moveTo>
                  <a:cubicBezTo>
                    <a:pt x="1178" y="1321"/>
                    <a:pt x="1165" y="1328"/>
                    <a:pt x="1157" y="1328"/>
                  </a:cubicBezTo>
                  <a:cubicBezTo>
                    <a:pt x="1089" y="1329"/>
                    <a:pt x="1021" y="1329"/>
                    <a:pt x="953" y="1329"/>
                  </a:cubicBezTo>
                  <a:cubicBezTo>
                    <a:pt x="887" y="1329"/>
                    <a:pt x="821" y="1329"/>
                    <a:pt x="754" y="1329"/>
                  </a:cubicBezTo>
                  <a:cubicBezTo>
                    <a:pt x="742" y="1329"/>
                    <a:pt x="730" y="1328"/>
                    <a:pt x="724" y="1314"/>
                  </a:cubicBezTo>
                  <a:cubicBezTo>
                    <a:pt x="717" y="1300"/>
                    <a:pt x="725" y="1290"/>
                    <a:pt x="732" y="1280"/>
                  </a:cubicBezTo>
                  <a:cubicBezTo>
                    <a:pt x="747" y="1259"/>
                    <a:pt x="761" y="1237"/>
                    <a:pt x="778" y="1217"/>
                  </a:cubicBezTo>
                  <a:cubicBezTo>
                    <a:pt x="785" y="1209"/>
                    <a:pt x="797" y="1202"/>
                    <a:pt x="807" y="1202"/>
                  </a:cubicBezTo>
                  <a:cubicBezTo>
                    <a:pt x="905" y="1200"/>
                    <a:pt x="1003" y="1200"/>
                    <a:pt x="1101" y="1202"/>
                  </a:cubicBezTo>
                  <a:cubicBezTo>
                    <a:pt x="1110" y="1202"/>
                    <a:pt x="1122" y="1209"/>
                    <a:pt x="1129" y="1217"/>
                  </a:cubicBezTo>
                  <a:cubicBezTo>
                    <a:pt x="1146" y="1238"/>
                    <a:pt x="1162" y="1261"/>
                    <a:pt x="1177" y="1284"/>
                  </a:cubicBezTo>
                  <a:cubicBezTo>
                    <a:pt x="1182" y="1292"/>
                    <a:pt x="1185" y="1306"/>
                    <a:pt x="1181" y="1314"/>
                  </a:cubicBezTo>
                  <a:close/>
                  <a:moveTo>
                    <a:pt x="1532" y="877"/>
                  </a:moveTo>
                  <a:cubicBezTo>
                    <a:pt x="1532" y="910"/>
                    <a:pt x="1532" y="943"/>
                    <a:pt x="1532" y="976"/>
                  </a:cubicBezTo>
                  <a:cubicBezTo>
                    <a:pt x="1532" y="1003"/>
                    <a:pt x="1523" y="1012"/>
                    <a:pt x="1498" y="1012"/>
                  </a:cubicBezTo>
                  <a:cubicBezTo>
                    <a:pt x="1316" y="1012"/>
                    <a:pt x="1135" y="1012"/>
                    <a:pt x="953" y="1012"/>
                  </a:cubicBezTo>
                  <a:cubicBezTo>
                    <a:pt x="772" y="1012"/>
                    <a:pt x="592" y="1012"/>
                    <a:pt x="411" y="1012"/>
                  </a:cubicBezTo>
                  <a:cubicBezTo>
                    <a:pt x="381" y="1012"/>
                    <a:pt x="374" y="1004"/>
                    <a:pt x="374" y="971"/>
                  </a:cubicBezTo>
                  <a:cubicBezTo>
                    <a:pt x="374" y="725"/>
                    <a:pt x="374" y="480"/>
                    <a:pt x="374" y="234"/>
                  </a:cubicBezTo>
                  <a:cubicBezTo>
                    <a:pt x="374" y="194"/>
                    <a:pt x="380" y="188"/>
                    <a:pt x="416" y="188"/>
                  </a:cubicBezTo>
                  <a:cubicBezTo>
                    <a:pt x="774" y="188"/>
                    <a:pt x="1132" y="188"/>
                    <a:pt x="1491" y="188"/>
                  </a:cubicBezTo>
                  <a:cubicBezTo>
                    <a:pt x="1500" y="188"/>
                    <a:pt x="1512" y="188"/>
                    <a:pt x="1518" y="193"/>
                  </a:cubicBezTo>
                  <a:cubicBezTo>
                    <a:pt x="1525" y="200"/>
                    <a:pt x="1531" y="214"/>
                    <a:pt x="1531" y="225"/>
                  </a:cubicBezTo>
                  <a:cubicBezTo>
                    <a:pt x="1532" y="442"/>
                    <a:pt x="1532" y="659"/>
                    <a:pt x="1532" y="877"/>
                  </a:cubicBezTo>
                  <a:close/>
                </a:path>
              </a:pathLst>
            </a:custGeom>
            <a:grpFill/>
            <a:ln>
              <a:solidFill>
                <a:srgbClr val="2F559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  <p:sp>
        <p:nvSpPr>
          <p:cNvPr id="11" name="object 6">
            <a:extLst>
              <a:ext uri="{FF2B5EF4-FFF2-40B4-BE49-F238E27FC236}">
                <a16:creationId xmlns:a16="http://schemas.microsoft.com/office/drawing/2014/main" id="{4CEADE95-E4F2-6C8A-2990-2CCEA2DDE069}"/>
              </a:ext>
            </a:extLst>
          </p:cNvPr>
          <p:cNvSpPr/>
          <p:nvPr/>
        </p:nvSpPr>
        <p:spPr>
          <a:xfrm rot="16200000">
            <a:off x="-144078" y="120437"/>
            <a:ext cx="1781247" cy="1493078"/>
          </a:xfrm>
          <a:custGeom>
            <a:avLst/>
            <a:gdLst/>
            <a:ahLst/>
            <a:cxnLst/>
            <a:rect l="l" t="t" r="r" b="b"/>
            <a:pathLst>
              <a:path w="7294244" h="3298190">
                <a:moveTo>
                  <a:pt x="0" y="0"/>
                </a:moveTo>
                <a:lnTo>
                  <a:pt x="7294079" y="0"/>
                </a:lnTo>
                <a:lnTo>
                  <a:pt x="7294079" y="3297586"/>
                </a:lnTo>
                <a:lnTo>
                  <a:pt x="0" y="0"/>
                </a:lnTo>
                <a:close/>
              </a:path>
            </a:pathLst>
          </a:custGeom>
          <a:solidFill>
            <a:srgbClr val="1266CD"/>
          </a:solidFill>
        </p:spPr>
        <p:txBody>
          <a:bodyPr wrap="square" lIns="0" tIns="0" rIns="0" bIns="0" rtlCol="0"/>
          <a:lstStyle/>
          <a:p>
            <a:endParaRPr sz="1200" dirty="0"/>
          </a:p>
        </p:txBody>
      </p:sp>
      <p:sp>
        <p:nvSpPr>
          <p:cNvPr id="14" name="object 6">
            <a:extLst>
              <a:ext uri="{FF2B5EF4-FFF2-40B4-BE49-F238E27FC236}">
                <a16:creationId xmlns:a16="http://schemas.microsoft.com/office/drawing/2014/main" id="{CD1EF1FC-475F-0143-26EB-9CDD37951F1E}"/>
              </a:ext>
            </a:extLst>
          </p:cNvPr>
          <p:cNvSpPr/>
          <p:nvPr/>
        </p:nvSpPr>
        <p:spPr>
          <a:xfrm rot="5400000">
            <a:off x="10107330" y="4782954"/>
            <a:ext cx="753039" cy="3416300"/>
          </a:xfrm>
          <a:custGeom>
            <a:avLst/>
            <a:gdLst/>
            <a:ahLst/>
            <a:cxnLst/>
            <a:rect l="l" t="t" r="r" b="b"/>
            <a:pathLst>
              <a:path w="7294244" h="3298190">
                <a:moveTo>
                  <a:pt x="0" y="0"/>
                </a:moveTo>
                <a:lnTo>
                  <a:pt x="7294079" y="0"/>
                </a:lnTo>
                <a:lnTo>
                  <a:pt x="7294079" y="3297586"/>
                </a:lnTo>
                <a:lnTo>
                  <a:pt x="0" y="0"/>
                </a:lnTo>
                <a:close/>
              </a:path>
            </a:pathLst>
          </a:custGeom>
          <a:solidFill>
            <a:srgbClr val="E7418D"/>
          </a:solidFill>
        </p:spPr>
        <p:txBody>
          <a:bodyPr wrap="square" lIns="0" tIns="0" rIns="0" bIns="0" rtlCol="0"/>
          <a:lstStyle/>
          <a:p>
            <a:endParaRPr sz="1200"/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2DFABB0C-0379-EC33-18F3-BE587392230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1266CD"/>
              </a:clrFrom>
              <a:clrTo>
                <a:srgbClr val="1266CD">
                  <a:alpha val="0"/>
                </a:srgbClr>
              </a:clrTo>
            </a:clrChange>
          </a:blip>
          <a:srcRect l="18907" t="31697" r="60918" b="33177"/>
          <a:stretch/>
        </p:blipFill>
        <p:spPr>
          <a:xfrm>
            <a:off x="-38095" y="45580"/>
            <a:ext cx="982317" cy="1016505"/>
          </a:xfrm>
          <a:prstGeom prst="rect">
            <a:avLst/>
          </a:prstGeom>
        </p:spPr>
      </p:pic>
      <p:cxnSp>
        <p:nvCxnSpPr>
          <p:cNvPr id="7" name="Connettore diritto 6" title="linee di callout">
            <a:extLst>
              <a:ext uri="{FF2B5EF4-FFF2-40B4-BE49-F238E27FC236}">
                <a16:creationId xmlns:a16="http://schemas.microsoft.com/office/drawing/2014/main" id="{38AF369A-9E40-9739-9278-94286B03FC29}"/>
              </a:ext>
            </a:extLst>
          </p:cNvPr>
          <p:cNvCxnSpPr>
            <a:cxnSpLocks/>
          </p:cNvCxnSpPr>
          <p:nvPr/>
        </p:nvCxnSpPr>
        <p:spPr>
          <a:xfrm flipV="1">
            <a:off x="8770786" y="1208299"/>
            <a:ext cx="0" cy="1521655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71" name="Connettore diritto 70" title="linee di callout">
            <a:extLst>
              <a:ext uri="{FF2B5EF4-FFF2-40B4-BE49-F238E27FC236}">
                <a16:creationId xmlns:a16="http://schemas.microsoft.com/office/drawing/2014/main" id="{24A33CBC-C3D4-F461-0231-52F9E42EA60F}"/>
              </a:ext>
            </a:extLst>
          </p:cNvPr>
          <p:cNvCxnSpPr>
            <a:cxnSpLocks/>
          </p:cNvCxnSpPr>
          <p:nvPr/>
        </p:nvCxnSpPr>
        <p:spPr>
          <a:xfrm flipH="1" flipV="1">
            <a:off x="6431298" y="2930271"/>
            <a:ext cx="11793" cy="1690670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63" name="Freccia a destra 62">
            <a:extLst>
              <a:ext uri="{FF2B5EF4-FFF2-40B4-BE49-F238E27FC236}">
                <a16:creationId xmlns:a16="http://schemas.microsoft.com/office/drawing/2014/main" id="{C8093B6A-3F8C-C219-EB85-9C5430C2FACF}"/>
              </a:ext>
            </a:extLst>
          </p:cNvPr>
          <p:cNvSpPr/>
          <p:nvPr/>
        </p:nvSpPr>
        <p:spPr>
          <a:xfrm rot="10800000" flipH="1">
            <a:off x="1217354" y="250156"/>
            <a:ext cx="2162514" cy="900000"/>
          </a:xfrm>
          <a:prstGeom prst="rightArrow">
            <a:avLst/>
          </a:prstGeom>
          <a:noFill/>
          <a:ln w="76200">
            <a:solidFill>
              <a:srgbClr val="BBB51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5" name="Casella di testo 120">
            <a:extLst>
              <a:ext uri="{FF2B5EF4-FFF2-40B4-BE49-F238E27FC236}">
                <a16:creationId xmlns:a16="http://schemas.microsoft.com/office/drawing/2014/main" id="{D5337035-072C-51A5-0EB6-23CDDD75F8F7}"/>
              </a:ext>
            </a:extLst>
          </p:cNvPr>
          <p:cNvSpPr txBox="1"/>
          <p:nvPr/>
        </p:nvSpPr>
        <p:spPr>
          <a:xfrm>
            <a:off x="1285781" y="526122"/>
            <a:ext cx="200568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>
                <a:latin typeface="Graphik" panose="020B0503030202060203" pitchFamily="34" charset="0"/>
              </a:rPr>
              <a:t>Accreditamento di nuovi  corsi di dottorato con le imprese</a:t>
            </a:r>
          </a:p>
        </p:txBody>
      </p:sp>
      <p:sp>
        <p:nvSpPr>
          <p:cNvPr id="67" name="Freccia a destra 66">
            <a:extLst>
              <a:ext uri="{FF2B5EF4-FFF2-40B4-BE49-F238E27FC236}">
                <a16:creationId xmlns:a16="http://schemas.microsoft.com/office/drawing/2014/main" id="{7977EFF6-D4DF-B7AD-0D71-294D52A06F36}"/>
              </a:ext>
            </a:extLst>
          </p:cNvPr>
          <p:cNvSpPr/>
          <p:nvPr/>
        </p:nvSpPr>
        <p:spPr>
          <a:xfrm rot="10800000" flipH="1">
            <a:off x="1217355" y="4790940"/>
            <a:ext cx="4068624" cy="864000"/>
          </a:xfrm>
          <a:prstGeom prst="rightArrow">
            <a:avLst/>
          </a:prstGeom>
          <a:noFill/>
          <a:ln w="76200">
            <a:solidFill>
              <a:srgbClr val="DB3E8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0" name="Casella di testo 120">
            <a:extLst>
              <a:ext uri="{FF2B5EF4-FFF2-40B4-BE49-F238E27FC236}">
                <a16:creationId xmlns:a16="http://schemas.microsoft.com/office/drawing/2014/main" id="{6C6FF8A7-137B-7F32-8ACE-0E5936E9F662}"/>
              </a:ext>
            </a:extLst>
          </p:cNvPr>
          <p:cNvSpPr txBox="1"/>
          <p:nvPr/>
        </p:nvSpPr>
        <p:spPr>
          <a:xfrm>
            <a:off x="1231673" y="5537099"/>
            <a:ext cx="1891519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rPr>
              <a:t>Caricamento dati imprese co-finanziatrici all’interno della piattaforma</a:t>
            </a:r>
          </a:p>
        </p:txBody>
      </p:sp>
      <p:sp>
        <p:nvSpPr>
          <p:cNvPr id="74" name="Casella di testo 120">
            <a:extLst>
              <a:ext uri="{FF2B5EF4-FFF2-40B4-BE49-F238E27FC236}">
                <a16:creationId xmlns:a16="http://schemas.microsoft.com/office/drawing/2014/main" id="{E1C6E7C2-3014-5A38-4B3F-51A608513D08}"/>
              </a:ext>
            </a:extLst>
          </p:cNvPr>
          <p:cNvSpPr txBox="1"/>
          <p:nvPr/>
        </p:nvSpPr>
        <p:spPr>
          <a:xfrm>
            <a:off x="3340625" y="5537099"/>
            <a:ext cx="1412127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rtl="0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rPr>
              <a:t>Stipula convenzioni e/o lettere di impegno </a:t>
            </a:r>
          </a:p>
          <a:p>
            <a:pPr rtl="0"/>
            <a:r>
              <a:rPr lang="it-IT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rPr>
              <a:t>con  imprese co-finanziatrici</a:t>
            </a:r>
          </a:p>
        </p:txBody>
      </p:sp>
      <p:grpSp>
        <p:nvGrpSpPr>
          <p:cNvPr id="9" name="Gruppo 8">
            <a:extLst>
              <a:ext uri="{FF2B5EF4-FFF2-40B4-BE49-F238E27FC236}">
                <a16:creationId xmlns:a16="http://schemas.microsoft.com/office/drawing/2014/main" id="{C7424C77-EDFC-4051-C5E2-9370AF53982C}"/>
              </a:ext>
            </a:extLst>
          </p:cNvPr>
          <p:cNvGrpSpPr>
            <a:grpSpLocks noChangeAspect="1"/>
          </p:cNvGrpSpPr>
          <p:nvPr/>
        </p:nvGrpSpPr>
        <p:grpSpPr>
          <a:xfrm>
            <a:off x="5433428" y="4874897"/>
            <a:ext cx="648000" cy="648000"/>
            <a:chOff x="3679531" y="5682940"/>
            <a:chExt cx="576000" cy="576000"/>
          </a:xfrm>
        </p:grpSpPr>
        <p:sp>
          <p:nvSpPr>
            <p:cNvPr id="88" name="Segnaposto testo 14">
              <a:extLst>
                <a:ext uri="{FF2B5EF4-FFF2-40B4-BE49-F238E27FC236}">
                  <a16:creationId xmlns:a16="http://schemas.microsoft.com/office/drawing/2014/main" id="{D8012B3D-83B6-F17F-89E2-8F73AEDC3D12}"/>
                </a:ext>
              </a:extLst>
            </p:cNvPr>
            <p:cNvSpPr txBox="1">
              <a:spLocks/>
            </p:cNvSpPr>
            <p:nvPr/>
          </p:nvSpPr>
          <p:spPr>
            <a:xfrm>
              <a:off x="3679531" y="5682940"/>
              <a:ext cx="576000" cy="576000"/>
            </a:xfrm>
            <a:prstGeom prst="ellipse">
              <a:avLst/>
            </a:prstGeom>
            <a:noFill/>
            <a:ln w="28575">
              <a:solidFill>
                <a:srgbClr val="DB3E86"/>
              </a:solidFill>
            </a:ln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1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500" b="1" kern="1200">
                  <a:solidFill>
                    <a:schemeClr val="tx1"/>
                  </a:solidFill>
                  <a:latin typeface="+mj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ts val="100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it-IT" sz="12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85" name="Gruppo 84">
              <a:extLst>
                <a:ext uri="{FF2B5EF4-FFF2-40B4-BE49-F238E27FC236}">
                  <a16:creationId xmlns:a16="http://schemas.microsoft.com/office/drawing/2014/main" id="{DD7AA73A-35FD-17F7-152A-3B4AFCA82E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737131" y="5803225"/>
              <a:ext cx="460800" cy="335430"/>
              <a:chOff x="465499" y="3627725"/>
              <a:chExt cx="854030" cy="621675"/>
            </a:xfrm>
          </p:grpSpPr>
          <p:sp>
            <p:nvSpPr>
              <p:cNvPr id="86" name="Freeform 59">
                <a:extLst>
                  <a:ext uri="{FF2B5EF4-FFF2-40B4-BE49-F238E27FC236}">
                    <a16:creationId xmlns:a16="http://schemas.microsoft.com/office/drawing/2014/main" id="{2E530BE6-69FF-0E21-9A9E-CDDB747C7B9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65499" y="3627725"/>
                <a:ext cx="678527" cy="614259"/>
              </a:xfrm>
              <a:custGeom>
                <a:avLst/>
                <a:gdLst>
                  <a:gd name="T0" fmla="*/ 35 w 345"/>
                  <a:gd name="T1" fmla="*/ 105 h 312"/>
                  <a:gd name="T2" fmla="*/ 35 w 345"/>
                  <a:gd name="T3" fmla="*/ 105 h 312"/>
                  <a:gd name="T4" fmla="*/ 44 w 345"/>
                  <a:gd name="T5" fmla="*/ 114 h 312"/>
                  <a:gd name="T6" fmla="*/ 35 w 345"/>
                  <a:gd name="T7" fmla="*/ 122 h 312"/>
                  <a:gd name="T8" fmla="*/ 27 w 345"/>
                  <a:gd name="T9" fmla="*/ 114 h 312"/>
                  <a:gd name="T10" fmla="*/ 35 w 345"/>
                  <a:gd name="T11" fmla="*/ 105 h 312"/>
                  <a:gd name="T12" fmla="*/ 0 w 345"/>
                  <a:gd name="T13" fmla="*/ 107 h 312"/>
                  <a:gd name="T14" fmla="*/ 0 w 345"/>
                  <a:gd name="T15" fmla="*/ 107 h 312"/>
                  <a:gd name="T16" fmla="*/ 50 w 345"/>
                  <a:gd name="T17" fmla="*/ 147 h 312"/>
                  <a:gd name="T18" fmla="*/ 136 w 345"/>
                  <a:gd name="T19" fmla="*/ 41 h 312"/>
                  <a:gd name="T20" fmla="*/ 87 w 345"/>
                  <a:gd name="T21" fmla="*/ 0 h 312"/>
                  <a:gd name="T22" fmla="*/ 0 w 345"/>
                  <a:gd name="T23" fmla="*/ 107 h 312"/>
                  <a:gd name="T24" fmla="*/ 248 w 345"/>
                  <a:gd name="T25" fmla="*/ 271 h 312"/>
                  <a:gd name="T26" fmla="*/ 248 w 345"/>
                  <a:gd name="T27" fmla="*/ 271 h 312"/>
                  <a:gd name="T28" fmla="*/ 247 w 345"/>
                  <a:gd name="T29" fmla="*/ 250 h 312"/>
                  <a:gd name="T30" fmla="*/ 230 w 345"/>
                  <a:gd name="T31" fmla="*/ 238 h 312"/>
                  <a:gd name="T32" fmla="*/ 227 w 345"/>
                  <a:gd name="T33" fmla="*/ 216 h 312"/>
                  <a:gd name="T34" fmla="*/ 220 w 345"/>
                  <a:gd name="T35" fmla="*/ 209 h 312"/>
                  <a:gd name="T36" fmla="*/ 204 w 345"/>
                  <a:gd name="T37" fmla="*/ 204 h 312"/>
                  <a:gd name="T38" fmla="*/ 200 w 345"/>
                  <a:gd name="T39" fmla="*/ 185 h 312"/>
                  <a:gd name="T40" fmla="*/ 193 w 345"/>
                  <a:gd name="T41" fmla="*/ 177 h 312"/>
                  <a:gd name="T42" fmla="*/ 166 w 345"/>
                  <a:gd name="T43" fmla="*/ 178 h 312"/>
                  <a:gd name="T44" fmla="*/ 163 w 345"/>
                  <a:gd name="T45" fmla="*/ 180 h 312"/>
                  <a:gd name="T46" fmla="*/ 152 w 345"/>
                  <a:gd name="T47" fmla="*/ 161 h 312"/>
                  <a:gd name="T48" fmla="*/ 127 w 345"/>
                  <a:gd name="T49" fmla="*/ 161 h 312"/>
                  <a:gd name="T50" fmla="*/ 102 w 345"/>
                  <a:gd name="T51" fmla="*/ 184 h 312"/>
                  <a:gd name="T52" fmla="*/ 85 w 345"/>
                  <a:gd name="T53" fmla="*/ 157 h 312"/>
                  <a:gd name="T54" fmla="*/ 62 w 345"/>
                  <a:gd name="T55" fmla="*/ 138 h 312"/>
                  <a:gd name="T56" fmla="*/ 131 w 345"/>
                  <a:gd name="T57" fmla="*/ 54 h 312"/>
                  <a:gd name="T58" fmla="*/ 161 w 345"/>
                  <a:gd name="T59" fmla="*/ 80 h 312"/>
                  <a:gd name="T60" fmla="*/ 128 w 345"/>
                  <a:gd name="T61" fmla="*/ 106 h 312"/>
                  <a:gd name="T62" fmla="*/ 119 w 345"/>
                  <a:gd name="T63" fmla="*/ 123 h 312"/>
                  <a:gd name="T64" fmla="*/ 169 w 345"/>
                  <a:gd name="T65" fmla="*/ 137 h 312"/>
                  <a:gd name="T66" fmla="*/ 208 w 345"/>
                  <a:gd name="T67" fmla="*/ 115 h 312"/>
                  <a:gd name="T68" fmla="*/ 217 w 345"/>
                  <a:gd name="T69" fmla="*/ 112 h 312"/>
                  <a:gd name="T70" fmla="*/ 259 w 345"/>
                  <a:gd name="T71" fmla="*/ 121 h 312"/>
                  <a:gd name="T72" fmla="*/ 312 w 345"/>
                  <a:gd name="T73" fmla="*/ 165 h 312"/>
                  <a:gd name="T74" fmla="*/ 340 w 345"/>
                  <a:gd name="T75" fmla="*/ 207 h 312"/>
                  <a:gd name="T76" fmla="*/ 339 w 345"/>
                  <a:gd name="T77" fmla="*/ 225 h 312"/>
                  <a:gd name="T78" fmla="*/ 332 w 345"/>
                  <a:gd name="T79" fmla="*/ 231 h 312"/>
                  <a:gd name="T80" fmla="*/ 314 w 345"/>
                  <a:gd name="T81" fmla="*/ 230 h 312"/>
                  <a:gd name="T82" fmla="*/ 286 w 345"/>
                  <a:gd name="T83" fmla="*/ 189 h 312"/>
                  <a:gd name="T84" fmla="*/ 284 w 345"/>
                  <a:gd name="T85" fmla="*/ 192 h 312"/>
                  <a:gd name="T86" fmla="*/ 316 w 345"/>
                  <a:gd name="T87" fmla="*/ 237 h 312"/>
                  <a:gd name="T88" fmla="*/ 316 w 345"/>
                  <a:gd name="T89" fmla="*/ 256 h 312"/>
                  <a:gd name="T90" fmla="*/ 309 w 345"/>
                  <a:gd name="T91" fmla="*/ 263 h 312"/>
                  <a:gd name="T92" fmla="*/ 290 w 345"/>
                  <a:gd name="T93" fmla="*/ 262 h 312"/>
                  <a:gd name="T94" fmla="*/ 259 w 345"/>
                  <a:gd name="T95" fmla="*/ 218 h 312"/>
                  <a:gd name="T96" fmla="*/ 256 w 345"/>
                  <a:gd name="T97" fmla="*/ 221 h 312"/>
                  <a:gd name="T98" fmla="*/ 286 w 345"/>
                  <a:gd name="T99" fmla="*/ 263 h 312"/>
                  <a:gd name="T100" fmla="*/ 286 w 345"/>
                  <a:gd name="T101" fmla="*/ 282 h 312"/>
                  <a:gd name="T102" fmla="*/ 279 w 345"/>
                  <a:gd name="T103" fmla="*/ 289 h 312"/>
                  <a:gd name="T104" fmla="*/ 259 w 345"/>
                  <a:gd name="T105" fmla="*/ 288 h 312"/>
                  <a:gd name="T106" fmla="*/ 248 w 345"/>
                  <a:gd name="T107" fmla="*/ 271 h 312"/>
                  <a:gd name="T108" fmla="*/ 220 w 345"/>
                  <a:gd name="T109" fmla="*/ 297 h 312"/>
                  <a:gd name="T110" fmla="*/ 226 w 345"/>
                  <a:gd name="T111" fmla="*/ 306 h 312"/>
                  <a:gd name="T112" fmla="*/ 244 w 345"/>
                  <a:gd name="T113" fmla="*/ 308 h 312"/>
                  <a:gd name="T114" fmla="*/ 251 w 345"/>
                  <a:gd name="T115" fmla="*/ 302 h 312"/>
                  <a:gd name="T116" fmla="*/ 252 w 345"/>
                  <a:gd name="T117" fmla="*/ 284 h 312"/>
                  <a:gd name="T118" fmla="*/ 245 w 345"/>
                  <a:gd name="T119" fmla="*/ 274 h 312"/>
                  <a:gd name="T120" fmla="*/ 245 w 345"/>
                  <a:gd name="T121" fmla="*/ 274 h 312"/>
                  <a:gd name="T122" fmla="*/ 220 w 345"/>
                  <a:gd name="T123" fmla="*/ 297 h 3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45" h="312">
                    <a:moveTo>
                      <a:pt x="35" y="105"/>
                    </a:moveTo>
                    <a:cubicBezTo>
                      <a:pt x="35" y="105"/>
                      <a:pt x="35" y="105"/>
                      <a:pt x="35" y="105"/>
                    </a:cubicBezTo>
                    <a:cubicBezTo>
                      <a:pt x="40" y="105"/>
                      <a:pt x="44" y="109"/>
                      <a:pt x="44" y="114"/>
                    </a:cubicBezTo>
                    <a:cubicBezTo>
                      <a:pt x="44" y="118"/>
                      <a:pt x="40" y="122"/>
                      <a:pt x="35" y="122"/>
                    </a:cubicBezTo>
                    <a:cubicBezTo>
                      <a:pt x="31" y="122"/>
                      <a:pt x="27" y="118"/>
                      <a:pt x="27" y="114"/>
                    </a:cubicBezTo>
                    <a:cubicBezTo>
                      <a:pt x="27" y="109"/>
                      <a:pt x="31" y="105"/>
                      <a:pt x="35" y="105"/>
                    </a:cubicBezTo>
                    <a:close/>
                    <a:moveTo>
                      <a:pt x="0" y="107"/>
                    </a:moveTo>
                    <a:cubicBezTo>
                      <a:pt x="0" y="107"/>
                      <a:pt x="0" y="107"/>
                      <a:pt x="0" y="107"/>
                    </a:cubicBezTo>
                    <a:cubicBezTo>
                      <a:pt x="50" y="147"/>
                      <a:pt x="50" y="147"/>
                      <a:pt x="50" y="147"/>
                    </a:cubicBezTo>
                    <a:cubicBezTo>
                      <a:pt x="136" y="41"/>
                      <a:pt x="136" y="41"/>
                      <a:pt x="136" y="41"/>
                    </a:cubicBezTo>
                    <a:cubicBezTo>
                      <a:pt x="87" y="0"/>
                      <a:pt x="87" y="0"/>
                      <a:pt x="87" y="0"/>
                    </a:cubicBezTo>
                    <a:cubicBezTo>
                      <a:pt x="0" y="107"/>
                      <a:pt x="0" y="107"/>
                      <a:pt x="0" y="107"/>
                    </a:cubicBezTo>
                    <a:close/>
                    <a:moveTo>
                      <a:pt x="248" y="271"/>
                    </a:moveTo>
                    <a:cubicBezTo>
                      <a:pt x="248" y="271"/>
                      <a:pt x="248" y="271"/>
                      <a:pt x="248" y="271"/>
                    </a:cubicBezTo>
                    <a:cubicBezTo>
                      <a:pt x="252" y="265"/>
                      <a:pt x="252" y="256"/>
                      <a:pt x="247" y="250"/>
                    </a:cubicBezTo>
                    <a:cubicBezTo>
                      <a:pt x="241" y="244"/>
                      <a:pt x="238" y="239"/>
                      <a:pt x="230" y="238"/>
                    </a:cubicBezTo>
                    <a:cubicBezTo>
                      <a:pt x="234" y="231"/>
                      <a:pt x="233" y="222"/>
                      <a:pt x="227" y="216"/>
                    </a:cubicBezTo>
                    <a:cubicBezTo>
                      <a:pt x="220" y="209"/>
                      <a:pt x="220" y="209"/>
                      <a:pt x="220" y="209"/>
                    </a:cubicBezTo>
                    <a:cubicBezTo>
                      <a:pt x="216" y="204"/>
                      <a:pt x="210" y="203"/>
                      <a:pt x="204" y="204"/>
                    </a:cubicBezTo>
                    <a:cubicBezTo>
                      <a:pt x="206" y="197"/>
                      <a:pt x="205" y="190"/>
                      <a:pt x="200" y="185"/>
                    </a:cubicBezTo>
                    <a:cubicBezTo>
                      <a:pt x="193" y="177"/>
                      <a:pt x="193" y="177"/>
                      <a:pt x="193" y="177"/>
                    </a:cubicBezTo>
                    <a:cubicBezTo>
                      <a:pt x="185" y="170"/>
                      <a:pt x="173" y="171"/>
                      <a:pt x="166" y="178"/>
                    </a:cubicBezTo>
                    <a:cubicBezTo>
                      <a:pt x="163" y="180"/>
                      <a:pt x="163" y="180"/>
                      <a:pt x="163" y="180"/>
                    </a:cubicBezTo>
                    <a:cubicBezTo>
                      <a:pt x="163" y="172"/>
                      <a:pt x="158" y="168"/>
                      <a:pt x="152" y="161"/>
                    </a:cubicBezTo>
                    <a:cubicBezTo>
                      <a:pt x="145" y="154"/>
                      <a:pt x="134" y="154"/>
                      <a:pt x="127" y="161"/>
                    </a:cubicBezTo>
                    <a:cubicBezTo>
                      <a:pt x="102" y="184"/>
                      <a:pt x="102" y="184"/>
                      <a:pt x="102" y="184"/>
                    </a:cubicBezTo>
                    <a:cubicBezTo>
                      <a:pt x="94" y="174"/>
                      <a:pt x="88" y="166"/>
                      <a:pt x="85" y="157"/>
                    </a:cubicBezTo>
                    <a:cubicBezTo>
                      <a:pt x="62" y="138"/>
                      <a:pt x="62" y="138"/>
                      <a:pt x="62" y="138"/>
                    </a:cubicBezTo>
                    <a:cubicBezTo>
                      <a:pt x="131" y="54"/>
                      <a:pt x="131" y="54"/>
                      <a:pt x="131" y="54"/>
                    </a:cubicBezTo>
                    <a:cubicBezTo>
                      <a:pt x="161" y="80"/>
                      <a:pt x="161" y="80"/>
                      <a:pt x="161" y="80"/>
                    </a:cubicBezTo>
                    <a:cubicBezTo>
                      <a:pt x="128" y="106"/>
                      <a:pt x="128" y="106"/>
                      <a:pt x="128" y="106"/>
                    </a:cubicBezTo>
                    <a:cubicBezTo>
                      <a:pt x="123" y="110"/>
                      <a:pt x="118" y="116"/>
                      <a:pt x="119" y="123"/>
                    </a:cubicBezTo>
                    <a:cubicBezTo>
                      <a:pt x="122" y="138"/>
                      <a:pt x="154" y="141"/>
                      <a:pt x="169" y="137"/>
                    </a:cubicBezTo>
                    <a:cubicBezTo>
                      <a:pt x="185" y="132"/>
                      <a:pt x="195" y="120"/>
                      <a:pt x="208" y="115"/>
                    </a:cubicBezTo>
                    <a:cubicBezTo>
                      <a:pt x="211" y="113"/>
                      <a:pt x="214" y="112"/>
                      <a:pt x="217" y="112"/>
                    </a:cubicBezTo>
                    <a:cubicBezTo>
                      <a:pt x="259" y="121"/>
                      <a:pt x="259" y="121"/>
                      <a:pt x="259" y="121"/>
                    </a:cubicBezTo>
                    <a:cubicBezTo>
                      <a:pt x="281" y="133"/>
                      <a:pt x="300" y="148"/>
                      <a:pt x="312" y="165"/>
                    </a:cubicBezTo>
                    <a:cubicBezTo>
                      <a:pt x="340" y="207"/>
                      <a:pt x="340" y="207"/>
                      <a:pt x="340" y="207"/>
                    </a:cubicBezTo>
                    <a:cubicBezTo>
                      <a:pt x="345" y="213"/>
                      <a:pt x="345" y="220"/>
                      <a:pt x="339" y="225"/>
                    </a:cubicBezTo>
                    <a:cubicBezTo>
                      <a:pt x="332" y="231"/>
                      <a:pt x="332" y="231"/>
                      <a:pt x="332" y="231"/>
                    </a:cubicBezTo>
                    <a:cubicBezTo>
                      <a:pt x="327" y="236"/>
                      <a:pt x="318" y="236"/>
                      <a:pt x="314" y="230"/>
                    </a:cubicBezTo>
                    <a:cubicBezTo>
                      <a:pt x="286" y="189"/>
                      <a:pt x="286" y="189"/>
                      <a:pt x="286" y="189"/>
                    </a:cubicBezTo>
                    <a:cubicBezTo>
                      <a:pt x="285" y="190"/>
                      <a:pt x="284" y="191"/>
                      <a:pt x="284" y="192"/>
                    </a:cubicBezTo>
                    <a:cubicBezTo>
                      <a:pt x="316" y="237"/>
                      <a:pt x="316" y="237"/>
                      <a:pt x="316" y="237"/>
                    </a:cubicBezTo>
                    <a:cubicBezTo>
                      <a:pt x="321" y="243"/>
                      <a:pt x="321" y="251"/>
                      <a:pt x="316" y="256"/>
                    </a:cubicBezTo>
                    <a:cubicBezTo>
                      <a:pt x="309" y="263"/>
                      <a:pt x="309" y="263"/>
                      <a:pt x="309" y="263"/>
                    </a:cubicBezTo>
                    <a:cubicBezTo>
                      <a:pt x="304" y="268"/>
                      <a:pt x="294" y="268"/>
                      <a:pt x="290" y="262"/>
                    </a:cubicBezTo>
                    <a:cubicBezTo>
                      <a:pt x="259" y="218"/>
                      <a:pt x="259" y="218"/>
                      <a:pt x="259" y="218"/>
                    </a:cubicBezTo>
                    <a:cubicBezTo>
                      <a:pt x="258" y="219"/>
                      <a:pt x="257" y="220"/>
                      <a:pt x="256" y="221"/>
                    </a:cubicBezTo>
                    <a:cubicBezTo>
                      <a:pt x="286" y="263"/>
                      <a:pt x="286" y="263"/>
                      <a:pt x="286" y="263"/>
                    </a:cubicBezTo>
                    <a:cubicBezTo>
                      <a:pt x="290" y="269"/>
                      <a:pt x="291" y="277"/>
                      <a:pt x="286" y="282"/>
                    </a:cubicBezTo>
                    <a:cubicBezTo>
                      <a:pt x="279" y="289"/>
                      <a:pt x="279" y="289"/>
                      <a:pt x="279" y="289"/>
                    </a:cubicBezTo>
                    <a:cubicBezTo>
                      <a:pt x="273" y="294"/>
                      <a:pt x="264" y="294"/>
                      <a:pt x="259" y="288"/>
                    </a:cubicBezTo>
                    <a:cubicBezTo>
                      <a:pt x="248" y="271"/>
                      <a:pt x="248" y="271"/>
                      <a:pt x="248" y="271"/>
                    </a:cubicBezTo>
                    <a:close/>
                    <a:moveTo>
                      <a:pt x="220" y="297"/>
                    </a:moveTo>
                    <a:cubicBezTo>
                      <a:pt x="226" y="306"/>
                      <a:pt x="226" y="306"/>
                      <a:pt x="226" y="306"/>
                    </a:cubicBezTo>
                    <a:cubicBezTo>
                      <a:pt x="229" y="312"/>
                      <a:pt x="238" y="312"/>
                      <a:pt x="244" y="308"/>
                    </a:cubicBezTo>
                    <a:cubicBezTo>
                      <a:pt x="251" y="302"/>
                      <a:pt x="251" y="302"/>
                      <a:pt x="251" y="302"/>
                    </a:cubicBezTo>
                    <a:cubicBezTo>
                      <a:pt x="256" y="297"/>
                      <a:pt x="256" y="290"/>
                      <a:pt x="252" y="284"/>
                    </a:cubicBezTo>
                    <a:cubicBezTo>
                      <a:pt x="245" y="274"/>
                      <a:pt x="245" y="274"/>
                      <a:pt x="245" y="274"/>
                    </a:cubicBezTo>
                    <a:cubicBezTo>
                      <a:pt x="245" y="274"/>
                      <a:pt x="245" y="274"/>
                      <a:pt x="245" y="274"/>
                    </a:cubicBezTo>
                    <a:lnTo>
                      <a:pt x="220" y="297"/>
                    </a:lnTo>
                    <a:close/>
                  </a:path>
                </a:pathLst>
              </a:custGeom>
              <a:solidFill>
                <a:srgbClr val="41404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87" name="Freeform 60">
                <a:extLst>
                  <a:ext uri="{FF2B5EF4-FFF2-40B4-BE49-F238E27FC236}">
                    <a16:creationId xmlns:a16="http://schemas.microsoft.com/office/drawing/2014/main" id="{56C44CD5-7EDE-25B9-1F5E-D654C1DB19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407" y="3627725"/>
                <a:ext cx="692122" cy="621675"/>
              </a:xfrm>
              <a:custGeom>
                <a:avLst/>
                <a:gdLst>
                  <a:gd name="T0" fmla="*/ 101 w 352"/>
                  <a:gd name="T1" fmla="*/ 279 h 316"/>
                  <a:gd name="T2" fmla="*/ 101 w 352"/>
                  <a:gd name="T3" fmla="*/ 279 h 316"/>
                  <a:gd name="T4" fmla="*/ 138 w 352"/>
                  <a:gd name="T5" fmla="*/ 246 h 316"/>
                  <a:gd name="T6" fmla="*/ 156 w 352"/>
                  <a:gd name="T7" fmla="*/ 246 h 316"/>
                  <a:gd name="T8" fmla="*/ 162 w 352"/>
                  <a:gd name="T9" fmla="*/ 253 h 316"/>
                  <a:gd name="T10" fmla="*/ 160 w 352"/>
                  <a:gd name="T11" fmla="*/ 271 h 316"/>
                  <a:gd name="T12" fmla="*/ 123 w 352"/>
                  <a:gd name="T13" fmla="*/ 304 h 316"/>
                  <a:gd name="T14" fmla="*/ 101 w 352"/>
                  <a:gd name="T15" fmla="*/ 279 h 316"/>
                  <a:gd name="T16" fmla="*/ 67 w 352"/>
                  <a:gd name="T17" fmla="*/ 257 h 316"/>
                  <a:gd name="T18" fmla="*/ 93 w 352"/>
                  <a:gd name="T19" fmla="*/ 284 h 316"/>
                  <a:gd name="T20" fmla="*/ 141 w 352"/>
                  <a:gd name="T21" fmla="*/ 239 h 316"/>
                  <a:gd name="T22" fmla="*/ 142 w 352"/>
                  <a:gd name="T23" fmla="*/ 219 h 316"/>
                  <a:gd name="T24" fmla="*/ 135 w 352"/>
                  <a:gd name="T25" fmla="*/ 212 h 316"/>
                  <a:gd name="T26" fmla="*/ 115 w 352"/>
                  <a:gd name="T27" fmla="*/ 212 h 316"/>
                  <a:gd name="T28" fmla="*/ 67 w 352"/>
                  <a:gd name="T29" fmla="*/ 257 h 316"/>
                  <a:gd name="T30" fmla="*/ 67 w 352"/>
                  <a:gd name="T31" fmla="*/ 257 h 316"/>
                  <a:gd name="T32" fmla="*/ 35 w 352"/>
                  <a:gd name="T33" fmla="*/ 228 h 316"/>
                  <a:gd name="T34" fmla="*/ 35 w 352"/>
                  <a:gd name="T35" fmla="*/ 228 h 316"/>
                  <a:gd name="T36" fmla="*/ 63 w 352"/>
                  <a:gd name="T37" fmla="*/ 256 h 316"/>
                  <a:gd name="T38" fmla="*/ 114 w 352"/>
                  <a:gd name="T39" fmla="*/ 209 h 316"/>
                  <a:gd name="T40" fmla="*/ 115 w 352"/>
                  <a:gd name="T41" fmla="*/ 188 h 316"/>
                  <a:gd name="T42" fmla="*/ 108 w 352"/>
                  <a:gd name="T43" fmla="*/ 180 h 316"/>
                  <a:gd name="T44" fmla="*/ 86 w 352"/>
                  <a:gd name="T45" fmla="*/ 181 h 316"/>
                  <a:gd name="T46" fmla="*/ 35 w 352"/>
                  <a:gd name="T47" fmla="*/ 228 h 316"/>
                  <a:gd name="T48" fmla="*/ 15 w 352"/>
                  <a:gd name="T49" fmla="*/ 194 h 316"/>
                  <a:gd name="T50" fmla="*/ 48 w 352"/>
                  <a:gd name="T51" fmla="*/ 164 h 316"/>
                  <a:gd name="T52" fmla="*/ 67 w 352"/>
                  <a:gd name="T53" fmla="*/ 164 h 316"/>
                  <a:gd name="T54" fmla="*/ 73 w 352"/>
                  <a:gd name="T55" fmla="*/ 171 h 316"/>
                  <a:gd name="T56" fmla="*/ 72 w 352"/>
                  <a:gd name="T57" fmla="*/ 191 h 316"/>
                  <a:gd name="T58" fmla="*/ 39 w 352"/>
                  <a:gd name="T59" fmla="*/ 221 h 316"/>
                  <a:gd name="T60" fmla="*/ 15 w 352"/>
                  <a:gd name="T61" fmla="*/ 194 h 316"/>
                  <a:gd name="T62" fmla="*/ 15 w 352"/>
                  <a:gd name="T63" fmla="*/ 194 h 316"/>
                  <a:gd name="T64" fmla="*/ 216 w 352"/>
                  <a:gd name="T65" fmla="*/ 41 h 316"/>
                  <a:gd name="T66" fmla="*/ 216 w 352"/>
                  <a:gd name="T67" fmla="*/ 41 h 316"/>
                  <a:gd name="T68" fmla="*/ 303 w 352"/>
                  <a:gd name="T69" fmla="*/ 147 h 316"/>
                  <a:gd name="T70" fmla="*/ 352 w 352"/>
                  <a:gd name="T71" fmla="*/ 107 h 316"/>
                  <a:gd name="T72" fmla="*/ 265 w 352"/>
                  <a:gd name="T73" fmla="*/ 0 h 316"/>
                  <a:gd name="T74" fmla="*/ 216 w 352"/>
                  <a:gd name="T75" fmla="*/ 41 h 316"/>
                  <a:gd name="T76" fmla="*/ 204 w 352"/>
                  <a:gd name="T77" fmla="*/ 66 h 316"/>
                  <a:gd name="T78" fmla="*/ 220 w 352"/>
                  <a:gd name="T79" fmla="*/ 53 h 316"/>
                  <a:gd name="T80" fmla="*/ 288 w 352"/>
                  <a:gd name="T81" fmla="*/ 137 h 316"/>
                  <a:gd name="T82" fmla="*/ 268 w 352"/>
                  <a:gd name="T83" fmla="*/ 154 h 316"/>
                  <a:gd name="T84" fmla="*/ 256 w 352"/>
                  <a:gd name="T85" fmla="*/ 195 h 316"/>
                  <a:gd name="T86" fmla="*/ 233 w 352"/>
                  <a:gd name="T87" fmla="*/ 163 h 316"/>
                  <a:gd name="T88" fmla="*/ 178 w 352"/>
                  <a:gd name="T89" fmla="*/ 116 h 316"/>
                  <a:gd name="T90" fmla="*/ 135 w 352"/>
                  <a:gd name="T91" fmla="*/ 107 h 316"/>
                  <a:gd name="T92" fmla="*/ 85 w 352"/>
                  <a:gd name="T93" fmla="*/ 133 h 316"/>
                  <a:gd name="T94" fmla="*/ 49 w 352"/>
                  <a:gd name="T95" fmla="*/ 110 h 316"/>
                  <a:gd name="T96" fmla="*/ 127 w 352"/>
                  <a:gd name="T97" fmla="*/ 59 h 316"/>
                  <a:gd name="T98" fmla="*/ 204 w 352"/>
                  <a:gd name="T99" fmla="*/ 66 h 316"/>
                  <a:gd name="T100" fmla="*/ 204 w 352"/>
                  <a:gd name="T101" fmla="*/ 66 h 316"/>
                  <a:gd name="T102" fmla="*/ 317 w 352"/>
                  <a:gd name="T103" fmla="*/ 105 h 316"/>
                  <a:gd name="T104" fmla="*/ 317 w 352"/>
                  <a:gd name="T105" fmla="*/ 105 h 316"/>
                  <a:gd name="T106" fmla="*/ 325 w 352"/>
                  <a:gd name="T107" fmla="*/ 114 h 316"/>
                  <a:gd name="T108" fmla="*/ 317 w 352"/>
                  <a:gd name="T109" fmla="*/ 122 h 316"/>
                  <a:gd name="T110" fmla="*/ 308 w 352"/>
                  <a:gd name="T111" fmla="*/ 114 h 316"/>
                  <a:gd name="T112" fmla="*/ 317 w 352"/>
                  <a:gd name="T113" fmla="*/ 105 h 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352" h="316">
                    <a:moveTo>
                      <a:pt x="101" y="279"/>
                    </a:moveTo>
                    <a:cubicBezTo>
                      <a:pt x="101" y="279"/>
                      <a:pt x="101" y="279"/>
                      <a:pt x="101" y="279"/>
                    </a:cubicBezTo>
                    <a:cubicBezTo>
                      <a:pt x="138" y="246"/>
                      <a:pt x="138" y="246"/>
                      <a:pt x="138" y="246"/>
                    </a:cubicBezTo>
                    <a:cubicBezTo>
                      <a:pt x="143" y="241"/>
                      <a:pt x="151" y="241"/>
                      <a:pt x="156" y="246"/>
                    </a:cubicBezTo>
                    <a:cubicBezTo>
                      <a:pt x="162" y="253"/>
                      <a:pt x="162" y="253"/>
                      <a:pt x="162" y="253"/>
                    </a:cubicBezTo>
                    <a:cubicBezTo>
                      <a:pt x="166" y="258"/>
                      <a:pt x="165" y="266"/>
                      <a:pt x="160" y="271"/>
                    </a:cubicBezTo>
                    <a:cubicBezTo>
                      <a:pt x="123" y="304"/>
                      <a:pt x="123" y="304"/>
                      <a:pt x="123" y="304"/>
                    </a:cubicBezTo>
                    <a:cubicBezTo>
                      <a:pt x="110" y="316"/>
                      <a:pt x="87" y="290"/>
                      <a:pt x="101" y="279"/>
                    </a:cubicBezTo>
                    <a:close/>
                    <a:moveTo>
                      <a:pt x="67" y="257"/>
                    </a:moveTo>
                    <a:cubicBezTo>
                      <a:pt x="52" y="270"/>
                      <a:pt x="78" y="297"/>
                      <a:pt x="93" y="284"/>
                    </a:cubicBezTo>
                    <a:cubicBezTo>
                      <a:pt x="141" y="239"/>
                      <a:pt x="141" y="239"/>
                      <a:pt x="141" y="239"/>
                    </a:cubicBezTo>
                    <a:cubicBezTo>
                      <a:pt x="147" y="234"/>
                      <a:pt x="147" y="224"/>
                      <a:pt x="142" y="219"/>
                    </a:cubicBezTo>
                    <a:cubicBezTo>
                      <a:pt x="135" y="212"/>
                      <a:pt x="135" y="212"/>
                      <a:pt x="135" y="212"/>
                    </a:cubicBezTo>
                    <a:cubicBezTo>
                      <a:pt x="130" y="206"/>
                      <a:pt x="121" y="207"/>
                      <a:pt x="115" y="212"/>
                    </a:cubicBezTo>
                    <a:cubicBezTo>
                      <a:pt x="67" y="257"/>
                      <a:pt x="67" y="257"/>
                      <a:pt x="67" y="257"/>
                    </a:cubicBezTo>
                    <a:cubicBezTo>
                      <a:pt x="67" y="257"/>
                      <a:pt x="67" y="257"/>
                      <a:pt x="67" y="257"/>
                    </a:cubicBezTo>
                    <a:close/>
                    <a:moveTo>
                      <a:pt x="35" y="228"/>
                    </a:moveTo>
                    <a:cubicBezTo>
                      <a:pt x="35" y="228"/>
                      <a:pt x="35" y="228"/>
                      <a:pt x="35" y="228"/>
                    </a:cubicBezTo>
                    <a:cubicBezTo>
                      <a:pt x="19" y="243"/>
                      <a:pt x="47" y="271"/>
                      <a:pt x="63" y="256"/>
                    </a:cubicBezTo>
                    <a:cubicBezTo>
                      <a:pt x="114" y="209"/>
                      <a:pt x="114" y="209"/>
                      <a:pt x="114" y="209"/>
                    </a:cubicBezTo>
                    <a:cubicBezTo>
                      <a:pt x="120" y="204"/>
                      <a:pt x="120" y="194"/>
                      <a:pt x="115" y="188"/>
                    </a:cubicBezTo>
                    <a:cubicBezTo>
                      <a:pt x="108" y="180"/>
                      <a:pt x="108" y="180"/>
                      <a:pt x="108" y="180"/>
                    </a:cubicBezTo>
                    <a:cubicBezTo>
                      <a:pt x="102" y="175"/>
                      <a:pt x="93" y="175"/>
                      <a:pt x="86" y="181"/>
                    </a:cubicBezTo>
                    <a:cubicBezTo>
                      <a:pt x="35" y="228"/>
                      <a:pt x="35" y="228"/>
                      <a:pt x="35" y="228"/>
                    </a:cubicBezTo>
                    <a:close/>
                    <a:moveTo>
                      <a:pt x="15" y="194"/>
                    </a:moveTo>
                    <a:cubicBezTo>
                      <a:pt x="48" y="164"/>
                      <a:pt x="48" y="164"/>
                      <a:pt x="48" y="164"/>
                    </a:cubicBezTo>
                    <a:cubicBezTo>
                      <a:pt x="54" y="159"/>
                      <a:pt x="62" y="159"/>
                      <a:pt x="67" y="164"/>
                    </a:cubicBezTo>
                    <a:cubicBezTo>
                      <a:pt x="73" y="171"/>
                      <a:pt x="73" y="171"/>
                      <a:pt x="73" y="171"/>
                    </a:cubicBezTo>
                    <a:cubicBezTo>
                      <a:pt x="78" y="177"/>
                      <a:pt x="78" y="186"/>
                      <a:pt x="72" y="191"/>
                    </a:cubicBezTo>
                    <a:cubicBezTo>
                      <a:pt x="39" y="221"/>
                      <a:pt x="39" y="221"/>
                      <a:pt x="39" y="221"/>
                    </a:cubicBezTo>
                    <a:cubicBezTo>
                      <a:pt x="25" y="234"/>
                      <a:pt x="0" y="207"/>
                      <a:pt x="15" y="194"/>
                    </a:cubicBezTo>
                    <a:cubicBezTo>
                      <a:pt x="15" y="194"/>
                      <a:pt x="15" y="194"/>
                      <a:pt x="15" y="194"/>
                    </a:cubicBezTo>
                    <a:close/>
                    <a:moveTo>
                      <a:pt x="216" y="41"/>
                    </a:moveTo>
                    <a:cubicBezTo>
                      <a:pt x="216" y="41"/>
                      <a:pt x="216" y="41"/>
                      <a:pt x="216" y="41"/>
                    </a:cubicBezTo>
                    <a:cubicBezTo>
                      <a:pt x="303" y="147"/>
                      <a:pt x="303" y="147"/>
                      <a:pt x="303" y="147"/>
                    </a:cubicBezTo>
                    <a:cubicBezTo>
                      <a:pt x="352" y="107"/>
                      <a:pt x="352" y="107"/>
                      <a:pt x="352" y="107"/>
                    </a:cubicBezTo>
                    <a:cubicBezTo>
                      <a:pt x="265" y="0"/>
                      <a:pt x="265" y="0"/>
                      <a:pt x="265" y="0"/>
                    </a:cubicBezTo>
                    <a:cubicBezTo>
                      <a:pt x="216" y="41"/>
                      <a:pt x="216" y="41"/>
                      <a:pt x="216" y="41"/>
                    </a:cubicBezTo>
                    <a:close/>
                    <a:moveTo>
                      <a:pt x="204" y="66"/>
                    </a:moveTo>
                    <a:cubicBezTo>
                      <a:pt x="220" y="53"/>
                      <a:pt x="220" y="53"/>
                      <a:pt x="220" y="53"/>
                    </a:cubicBezTo>
                    <a:cubicBezTo>
                      <a:pt x="288" y="137"/>
                      <a:pt x="288" y="137"/>
                      <a:pt x="288" y="137"/>
                    </a:cubicBezTo>
                    <a:cubicBezTo>
                      <a:pt x="268" y="154"/>
                      <a:pt x="268" y="154"/>
                      <a:pt x="268" y="154"/>
                    </a:cubicBezTo>
                    <a:cubicBezTo>
                      <a:pt x="267" y="168"/>
                      <a:pt x="263" y="183"/>
                      <a:pt x="256" y="195"/>
                    </a:cubicBezTo>
                    <a:cubicBezTo>
                      <a:pt x="233" y="163"/>
                      <a:pt x="233" y="163"/>
                      <a:pt x="233" y="163"/>
                    </a:cubicBezTo>
                    <a:cubicBezTo>
                      <a:pt x="221" y="145"/>
                      <a:pt x="200" y="129"/>
                      <a:pt x="178" y="116"/>
                    </a:cubicBezTo>
                    <a:cubicBezTo>
                      <a:pt x="135" y="107"/>
                      <a:pt x="135" y="107"/>
                      <a:pt x="135" y="107"/>
                    </a:cubicBezTo>
                    <a:cubicBezTo>
                      <a:pt x="116" y="110"/>
                      <a:pt x="104" y="127"/>
                      <a:pt x="85" y="133"/>
                    </a:cubicBezTo>
                    <a:cubicBezTo>
                      <a:pt x="65" y="138"/>
                      <a:pt x="24" y="128"/>
                      <a:pt x="49" y="110"/>
                    </a:cubicBezTo>
                    <a:cubicBezTo>
                      <a:pt x="67" y="96"/>
                      <a:pt x="106" y="62"/>
                      <a:pt x="127" y="59"/>
                    </a:cubicBezTo>
                    <a:cubicBezTo>
                      <a:pt x="154" y="55"/>
                      <a:pt x="178" y="54"/>
                      <a:pt x="204" y="66"/>
                    </a:cubicBezTo>
                    <a:cubicBezTo>
                      <a:pt x="204" y="66"/>
                      <a:pt x="204" y="66"/>
                      <a:pt x="204" y="66"/>
                    </a:cubicBezTo>
                    <a:close/>
                    <a:moveTo>
                      <a:pt x="317" y="105"/>
                    </a:moveTo>
                    <a:cubicBezTo>
                      <a:pt x="317" y="105"/>
                      <a:pt x="317" y="105"/>
                      <a:pt x="317" y="105"/>
                    </a:cubicBezTo>
                    <a:cubicBezTo>
                      <a:pt x="321" y="105"/>
                      <a:pt x="325" y="109"/>
                      <a:pt x="325" y="114"/>
                    </a:cubicBezTo>
                    <a:cubicBezTo>
                      <a:pt x="325" y="118"/>
                      <a:pt x="321" y="122"/>
                      <a:pt x="317" y="122"/>
                    </a:cubicBezTo>
                    <a:cubicBezTo>
                      <a:pt x="312" y="122"/>
                      <a:pt x="308" y="118"/>
                      <a:pt x="308" y="114"/>
                    </a:cubicBezTo>
                    <a:cubicBezTo>
                      <a:pt x="308" y="109"/>
                      <a:pt x="312" y="105"/>
                      <a:pt x="317" y="105"/>
                    </a:cubicBezTo>
                    <a:close/>
                  </a:path>
                </a:pathLst>
              </a:custGeom>
              <a:solidFill>
                <a:srgbClr val="0095D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</p:grpSp>
      <p:grpSp>
        <p:nvGrpSpPr>
          <p:cNvPr id="172" name="Gruppo 171">
            <a:extLst>
              <a:ext uri="{FF2B5EF4-FFF2-40B4-BE49-F238E27FC236}">
                <a16:creationId xmlns:a16="http://schemas.microsoft.com/office/drawing/2014/main" id="{666726F9-DB7B-1D3B-6AB8-4817D5BC264A}"/>
              </a:ext>
            </a:extLst>
          </p:cNvPr>
          <p:cNvGrpSpPr/>
          <p:nvPr/>
        </p:nvGrpSpPr>
        <p:grpSpPr>
          <a:xfrm>
            <a:off x="1217355" y="1279153"/>
            <a:ext cx="3004511" cy="901599"/>
            <a:chOff x="1205780" y="1244428"/>
            <a:chExt cx="3004511" cy="901599"/>
          </a:xfrm>
        </p:grpSpPr>
        <p:sp>
          <p:nvSpPr>
            <p:cNvPr id="25" name="Casella di testo 120">
              <a:extLst>
                <a:ext uri="{FF2B5EF4-FFF2-40B4-BE49-F238E27FC236}">
                  <a16:creationId xmlns:a16="http://schemas.microsoft.com/office/drawing/2014/main" id="{E9F7865E-0FB5-882D-3E64-995BF726CB9D}"/>
                </a:ext>
              </a:extLst>
            </p:cNvPr>
            <p:cNvSpPr txBox="1"/>
            <p:nvPr/>
          </p:nvSpPr>
          <p:spPr>
            <a:xfrm>
              <a:off x="1215262" y="1453530"/>
              <a:ext cx="2995029" cy="69249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Apertura piattaforma per la presentazione delle proposte di accreditamento e/o riaccreditamento dei corsi di dottorato per il XXXIX ciclo</a:t>
              </a:r>
            </a:p>
          </p:txBody>
        </p:sp>
        <p:sp>
          <p:nvSpPr>
            <p:cNvPr id="170" name="Casella di testo 120">
              <a:extLst>
                <a:ext uri="{FF2B5EF4-FFF2-40B4-BE49-F238E27FC236}">
                  <a16:creationId xmlns:a16="http://schemas.microsoft.com/office/drawing/2014/main" id="{76D82C2D-A8B6-C9B3-CB3F-5E2ADF7ED3A8}"/>
                </a:ext>
              </a:extLst>
            </p:cNvPr>
            <p:cNvSpPr txBox="1"/>
            <p:nvPr/>
          </p:nvSpPr>
          <p:spPr>
            <a:xfrm>
              <a:off x="1205780" y="1244428"/>
              <a:ext cx="2427890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it-IT" sz="1200" b="1" dirty="0">
                  <a:latin typeface="Graphik" panose="020B0503030202060203" pitchFamily="34" charset="0"/>
                </a:rPr>
                <a:t>Apertura accreditamento</a:t>
              </a:r>
            </a:p>
          </p:txBody>
        </p:sp>
      </p:grpSp>
      <p:grpSp>
        <p:nvGrpSpPr>
          <p:cNvPr id="34" name="Gruppo 33">
            <a:extLst>
              <a:ext uri="{FF2B5EF4-FFF2-40B4-BE49-F238E27FC236}">
                <a16:creationId xmlns:a16="http://schemas.microsoft.com/office/drawing/2014/main" id="{463E0AFF-8C67-36EB-20A3-D7F53A37D6F4}"/>
              </a:ext>
            </a:extLst>
          </p:cNvPr>
          <p:cNvGrpSpPr/>
          <p:nvPr/>
        </p:nvGrpSpPr>
        <p:grpSpPr>
          <a:xfrm>
            <a:off x="3291464" y="3498718"/>
            <a:ext cx="1994515" cy="1732798"/>
            <a:chOff x="3268314" y="3652290"/>
            <a:chExt cx="2209123" cy="1086284"/>
          </a:xfrm>
        </p:grpSpPr>
        <p:sp>
          <p:nvSpPr>
            <p:cNvPr id="29" name="Casella di testo 120">
              <a:extLst>
                <a:ext uri="{FF2B5EF4-FFF2-40B4-BE49-F238E27FC236}">
                  <a16:creationId xmlns:a16="http://schemas.microsoft.com/office/drawing/2014/main" id="{4E95BF1F-5742-CC65-B9BC-8D09851ABA24}"/>
                </a:ext>
              </a:extLst>
            </p:cNvPr>
            <p:cNvSpPr txBox="1"/>
            <p:nvPr/>
          </p:nvSpPr>
          <p:spPr>
            <a:xfrm>
              <a:off x="3268314" y="3892188"/>
              <a:ext cx="2209123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it-IT" altLang="it-IT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Graphik" panose="020B0503030202060203" pitchFamily="34" charset="0"/>
                </a:rPr>
                <a:t>Chiusura piattaforma per la presentazione delle proposte di accreditamento e/o riaccreditamento dei corsi di dottorato per il XXXIX ciclo</a:t>
              </a:r>
              <a:endParaRPr lang="it-IT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Graphik" panose="020B0503030202060203" pitchFamily="34" charset="0"/>
              </a:endParaRPr>
            </a:p>
          </p:txBody>
        </p:sp>
        <p:sp>
          <p:nvSpPr>
            <p:cNvPr id="171" name="Casella di testo 120">
              <a:extLst>
                <a:ext uri="{FF2B5EF4-FFF2-40B4-BE49-F238E27FC236}">
                  <a16:creationId xmlns:a16="http://schemas.microsoft.com/office/drawing/2014/main" id="{E3FE1733-514E-73DF-CC8F-4A315A552A66}"/>
                </a:ext>
              </a:extLst>
            </p:cNvPr>
            <p:cNvSpPr txBox="1"/>
            <p:nvPr/>
          </p:nvSpPr>
          <p:spPr>
            <a:xfrm>
              <a:off x="3268314" y="3652290"/>
              <a:ext cx="2148208" cy="18466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rtl="0"/>
              <a:r>
                <a:rPr lang="it-IT" sz="1200" b="1" dirty="0">
                  <a:latin typeface="Graphik" panose="020B0503030202060203" pitchFamily="34" charset="0"/>
                </a:rPr>
                <a:t>Chiusura  accreditamento</a:t>
              </a:r>
            </a:p>
          </p:txBody>
        </p:sp>
      </p:grpSp>
      <p:sp>
        <p:nvSpPr>
          <p:cNvPr id="40" name="Casella di testo 120">
            <a:extLst>
              <a:ext uri="{FF2B5EF4-FFF2-40B4-BE49-F238E27FC236}">
                <a16:creationId xmlns:a16="http://schemas.microsoft.com/office/drawing/2014/main" id="{1422204E-9DBB-37E4-B7D6-B6F25B4D54EA}"/>
              </a:ext>
            </a:extLst>
          </p:cNvPr>
          <p:cNvSpPr txBox="1"/>
          <p:nvPr/>
        </p:nvSpPr>
        <p:spPr>
          <a:xfrm>
            <a:off x="1300339" y="5130607"/>
            <a:ext cx="3825201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it-IT" sz="1200" b="1" dirty="0">
                <a:latin typeface="Graphik" panose="020B0503030202060203" pitchFamily="34" charset="0"/>
              </a:rPr>
              <a:t>Corsi di dottorato in accreditamento con le imprese</a:t>
            </a:r>
          </a:p>
        </p:txBody>
      </p:sp>
      <p:cxnSp>
        <p:nvCxnSpPr>
          <p:cNvPr id="42" name="Connettore diritto 41" title="linee di callout">
            <a:extLst>
              <a:ext uri="{FF2B5EF4-FFF2-40B4-BE49-F238E27FC236}">
                <a16:creationId xmlns:a16="http://schemas.microsoft.com/office/drawing/2014/main" id="{EEBFDECE-4EDA-F562-9342-9173DA2845B4}"/>
              </a:ext>
            </a:extLst>
          </p:cNvPr>
          <p:cNvCxnSpPr>
            <a:cxnSpLocks/>
          </p:cNvCxnSpPr>
          <p:nvPr/>
        </p:nvCxnSpPr>
        <p:spPr>
          <a:xfrm flipV="1">
            <a:off x="3251666" y="5524154"/>
            <a:ext cx="0" cy="944356"/>
          </a:xfrm>
          <a:prstGeom prst="line">
            <a:avLst/>
          </a:prstGeom>
          <a:ln w="9525" cap="flat" cmpd="sng" algn="ctr">
            <a:solidFill>
              <a:schemeClr val="accent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grpSp>
        <p:nvGrpSpPr>
          <p:cNvPr id="61" name="Gruppo 60">
            <a:extLst>
              <a:ext uri="{FF2B5EF4-FFF2-40B4-BE49-F238E27FC236}">
                <a16:creationId xmlns:a16="http://schemas.microsoft.com/office/drawing/2014/main" id="{5945F6F9-06E9-032A-3853-F663283D43AB}"/>
              </a:ext>
            </a:extLst>
          </p:cNvPr>
          <p:cNvGrpSpPr>
            <a:grpSpLocks noChangeAspect="1"/>
          </p:cNvGrpSpPr>
          <p:nvPr/>
        </p:nvGrpSpPr>
        <p:grpSpPr>
          <a:xfrm>
            <a:off x="2623777" y="3650287"/>
            <a:ext cx="521643" cy="432000"/>
            <a:chOff x="1973839" y="4002167"/>
            <a:chExt cx="862615" cy="714375"/>
          </a:xfrm>
        </p:grpSpPr>
        <p:grpSp>
          <p:nvGrpSpPr>
            <p:cNvPr id="62" name="Group 826">
              <a:extLst>
                <a:ext uri="{FF2B5EF4-FFF2-40B4-BE49-F238E27FC236}">
                  <a16:creationId xmlns:a16="http://schemas.microsoft.com/office/drawing/2014/main" id="{765C117D-4A0A-20F5-3EF2-93A5674054E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257760" y="4169801"/>
              <a:ext cx="287790" cy="216000"/>
              <a:chOff x="5267326" y="5167312"/>
              <a:chExt cx="725488" cy="544513"/>
            </a:xfrm>
            <a:solidFill>
              <a:srgbClr val="1C6CCE"/>
            </a:solidFill>
          </p:grpSpPr>
          <p:sp>
            <p:nvSpPr>
              <p:cNvPr id="69" name="Freeform 5">
                <a:extLst>
                  <a:ext uri="{FF2B5EF4-FFF2-40B4-BE49-F238E27FC236}">
                    <a16:creationId xmlns:a16="http://schemas.microsoft.com/office/drawing/2014/main" id="{1B7BFDC7-6690-241C-76F4-65A4DA3937E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67326" y="5278437"/>
                <a:ext cx="725488" cy="401638"/>
              </a:xfrm>
              <a:custGeom>
                <a:avLst/>
                <a:gdLst>
                  <a:gd name="T0" fmla="*/ 276 w 457"/>
                  <a:gd name="T1" fmla="*/ 126 h 253"/>
                  <a:gd name="T2" fmla="*/ 457 w 457"/>
                  <a:gd name="T3" fmla="*/ 253 h 253"/>
                  <a:gd name="T4" fmla="*/ 457 w 457"/>
                  <a:gd name="T5" fmla="*/ 0 h 253"/>
                  <a:gd name="T6" fmla="*/ 276 w 457"/>
                  <a:gd name="T7" fmla="*/ 126 h 253"/>
                  <a:gd name="T8" fmla="*/ 0 w 457"/>
                  <a:gd name="T9" fmla="*/ 253 h 253"/>
                  <a:gd name="T10" fmla="*/ 183 w 457"/>
                  <a:gd name="T11" fmla="*/ 126 h 253"/>
                  <a:gd name="T12" fmla="*/ 0 w 457"/>
                  <a:gd name="T13" fmla="*/ 0 h 253"/>
                  <a:gd name="T14" fmla="*/ 0 w 457"/>
                  <a:gd name="T15" fmla="*/ 253 h 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7" h="253">
                    <a:moveTo>
                      <a:pt x="276" y="126"/>
                    </a:moveTo>
                    <a:lnTo>
                      <a:pt x="457" y="253"/>
                    </a:lnTo>
                    <a:lnTo>
                      <a:pt x="457" y="0"/>
                    </a:lnTo>
                    <a:lnTo>
                      <a:pt x="276" y="126"/>
                    </a:lnTo>
                    <a:close/>
                    <a:moveTo>
                      <a:pt x="0" y="253"/>
                    </a:moveTo>
                    <a:lnTo>
                      <a:pt x="183" y="126"/>
                    </a:lnTo>
                    <a:lnTo>
                      <a:pt x="0" y="0"/>
                    </a:lnTo>
                    <a:lnTo>
                      <a:pt x="0" y="25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72" name="Freeform 6">
                <a:extLst>
                  <a:ext uri="{FF2B5EF4-FFF2-40B4-BE49-F238E27FC236}">
                    <a16:creationId xmlns:a16="http://schemas.microsoft.com/office/drawing/2014/main" id="{46CEAFD8-DA47-8A4E-8E4B-084CDAF1C3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70501" y="5495925"/>
                <a:ext cx="720725" cy="215900"/>
              </a:xfrm>
              <a:custGeom>
                <a:avLst/>
                <a:gdLst>
                  <a:gd name="T0" fmla="*/ 237 w 454"/>
                  <a:gd name="T1" fmla="*/ 14 h 136"/>
                  <a:gd name="T2" fmla="*/ 227 w 454"/>
                  <a:gd name="T3" fmla="*/ 21 h 136"/>
                  <a:gd name="T4" fmla="*/ 217 w 454"/>
                  <a:gd name="T5" fmla="*/ 14 h 136"/>
                  <a:gd name="T6" fmla="*/ 197 w 454"/>
                  <a:gd name="T7" fmla="*/ 0 h 136"/>
                  <a:gd name="T8" fmla="*/ 0 w 454"/>
                  <a:gd name="T9" fmla="*/ 136 h 136"/>
                  <a:gd name="T10" fmla="*/ 454 w 454"/>
                  <a:gd name="T11" fmla="*/ 136 h 136"/>
                  <a:gd name="T12" fmla="*/ 258 w 454"/>
                  <a:gd name="T13" fmla="*/ 0 h 136"/>
                  <a:gd name="T14" fmla="*/ 237 w 454"/>
                  <a:gd name="T15" fmla="*/ 14 h 1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54" h="136">
                    <a:moveTo>
                      <a:pt x="237" y="14"/>
                    </a:moveTo>
                    <a:lnTo>
                      <a:pt x="227" y="21"/>
                    </a:lnTo>
                    <a:lnTo>
                      <a:pt x="217" y="14"/>
                    </a:lnTo>
                    <a:lnTo>
                      <a:pt x="197" y="0"/>
                    </a:lnTo>
                    <a:lnTo>
                      <a:pt x="0" y="136"/>
                    </a:lnTo>
                    <a:lnTo>
                      <a:pt x="454" y="136"/>
                    </a:lnTo>
                    <a:lnTo>
                      <a:pt x="258" y="0"/>
                    </a:lnTo>
                    <a:lnTo>
                      <a:pt x="237" y="1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  <p:sp>
            <p:nvSpPr>
              <p:cNvPr id="75" name="Freeform 7">
                <a:extLst>
                  <a:ext uri="{FF2B5EF4-FFF2-40B4-BE49-F238E27FC236}">
                    <a16:creationId xmlns:a16="http://schemas.microsoft.com/office/drawing/2014/main" id="{98E503E9-B80D-2379-C5C9-84B63E56978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7326" y="5167312"/>
                <a:ext cx="725488" cy="327025"/>
              </a:xfrm>
              <a:custGeom>
                <a:avLst/>
                <a:gdLst>
                  <a:gd name="T0" fmla="*/ 229 w 457"/>
                  <a:gd name="T1" fmla="*/ 206 h 206"/>
                  <a:gd name="T2" fmla="*/ 457 w 457"/>
                  <a:gd name="T3" fmla="*/ 48 h 206"/>
                  <a:gd name="T4" fmla="*/ 457 w 457"/>
                  <a:gd name="T5" fmla="*/ 0 h 206"/>
                  <a:gd name="T6" fmla="*/ 0 w 457"/>
                  <a:gd name="T7" fmla="*/ 0 h 206"/>
                  <a:gd name="T8" fmla="*/ 0 w 457"/>
                  <a:gd name="T9" fmla="*/ 48 h 206"/>
                  <a:gd name="T10" fmla="*/ 229 w 457"/>
                  <a:gd name="T11" fmla="*/ 206 h 2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57" h="206">
                    <a:moveTo>
                      <a:pt x="229" y="206"/>
                    </a:moveTo>
                    <a:lnTo>
                      <a:pt x="457" y="48"/>
                    </a:lnTo>
                    <a:lnTo>
                      <a:pt x="457" y="0"/>
                    </a:lnTo>
                    <a:lnTo>
                      <a:pt x="0" y="0"/>
                    </a:lnTo>
                    <a:lnTo>
                      <a:pt x="0" y="48"/>
                    </a:lnTo>
                    <a:lnTo>
                      <a:pt x="229" y="2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IE"/>
              </a:p>
            </p:txBody>
          </p:sp>
        </p:grpSp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DB6677E3-4B2D-88C7-6B55-8008665C6E6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3839" y="4002167"/>
              <a:ext cx="862615" cy="714375"/>
            </a:xfrm>
            <a:custGeom>
              <a:avLst/>
              <a:gdLst>
                <a:gd name="T0" fmla="*/ 1857 w 1913"/>
                <a:gd name="T1" fmla="*/ 1329 h 1583"/>
                <a:gd name="T2" fmla="*/ 1714 w 1913"/>
                <a:gd name="T3" fmla="*/ 1092 h 1583"/>
                <a:gd name="T4" fmla="*/ 1704 w 1913"/>
                <a:gd name="T5" fmla="*/ 1055 h 1583"/>
                <a:gd name="T6" fmla="*/ 1704 w 1913"/>
                <a:gd name="T7" fmla="*/ 176 h 1583"/>
                <a:gd name="T8" fmla="*/ 1544 w 1913"/>
                <a:gd name="T9" fmla="*/ 0 h 1583"/>
                <a:gd name="T10" fmla="*/ 364 w 1913"/>
                <a:gd name="T11" fmla="*/ 0 h 1583"/>
                <a:gd name="T12" fmla="*/ 316 w 1913"/>
                <a:gd name="T13" fmla="*/ 6 h 1583"/>
                <a:gd name="T14" fmla="*/ 202 w 1913"/>
                <a:gd name="T15" fmla="*/ 175 h 1583"/>
                <a:gd name="T16" fmla="*/ 202 w 1913"/>
                <a:gd name="T17" fmla="*/ 1055 h 1583"/>
                <a:gd name="T18" fmla="*/ 195 w 1913"/>
                <a:gd name="T19" fmla="*/ 1087 h 1583"/>
                <a:gd name="T20" fmla="*/ 49 w 1913"/>
                <a:gd name="T21" fmla="*/ 1329 h 1583"/>
                <a:gd name="T22" fmla="*/ 40 w 1913"/>
                <a:gd name="T23" fmla="*/ 1346 h 1583"/>
                <a:gd name="T24" fmla="*/ 182 w 1913"/>
                <a:gd name="T25" fmla="*/ 1581 h 1583"/>
                <a:gd name="T26" fmla="*/ 953 w 1913"/>
                <a:gd name="T27" fmla="*/ 1580 h 1583"/>
                <a:gd name="T28" fmla="*/ 953 w 1913"/>
                <a:gd name="T29" fmla="*/ 1581 h 1583"/>
                <a:gd name="T30" fmla="*/ 1623 w 1913"/>
                <a:gd name="T31" fmla="*/ 1580 h 1583"/>
                <a:gd name="T32" fmla="*/ 1762 w 1913"/>
                <a:gd name="T33" fmla="*/ 1576 h 1583"/>
                <a:gd name="T34" fmla="*/ 1857 w 1913"/>
                <a:gd name="T35" fmla="*/ 1329 h 1583"/>
                <a:gd name="T36" fmla="*/ 1181 w 1913"/>
                <a:gd name="T37" fmla="*/ 1314 h 1583"/>
                <a:gd name="T38" fmla="*/ 1157 w 1913"/>
                <a:gd name="T39" fmla="*/ 1328 h 1583"/>
                <a:gd name="T40" fmla="*/ 953 w 1913"/>
                <a:gd name="T41" fmla="*/ 1329 h 1583"/>
                <a:gd name="T42" fmla="*/ 754 w 1913"/>
                <a:gd name="T43" fmla="*/ 1329 h 1583"/>
                <a:gd name="T44" fmla="*/ 724 w 1913"/>
                <a:gd name="T45" fmla="*/ 1314 h 1583"/>
                <a:gd name="T46" fmla="*/ 732 w 1913"/>
                <a:gd name="T47" fmla="*/ 1280 h 1583"/>
                <a:gd name="T48" fmla="*/ 778 w 1913"/>
                <a:gd name="T49" fmla="*/ 1217 h 1583"/>
                <a:gd name="T50" fmla="*/ 807 w 1913"/>
                <a:gd name="T51" fmla="*/ 1202 h 1583"/>
                <a:gd name="T52" fmla="*/ 1101 w 1913"/>
                <a:gd name="T53" fmla="*/ 1202 h 1583"/>
                <a:gd name="T54" fmla="*/ 1129 w 1913"/>
                <a:gd name="T55" fmla="*/ 1217 h 1583"/>
                <a:gd name="T56" fmla="*/ 1177 w 1913"/>
                <a:gd name="T57" fmla="*/ 1284 h 1583"/>
                <a:gd name="T58" fmla="*/ 1181 w 1913"/>
                <a:gd name="T59" fmla="*/ 1314 h 1583"/>
                <a:gd name="T60" fmla="*/ 1532 w 1913"/>
                <a:gd name="T61" fmla="*/ 877 h 1583"/>
                <a:gd name="T62" fmla="*/ 1532 w 1913"/>
                <a:gd name="T63" fmla="*/ 976 h 1583"/>
                <a:gd name="T64" fmla="*/ 1498 w 1913"/>
                <a:gd name="T65" fmla="*/ 1012 h 1583"/>
                <a:gd name="T66" fmla="*/ 953 w 1913"/>
                <a:gd name="T67" fmla="*/ 1012 h 1583"/>
                <a:gd name="T68" fmla="*/ 411 w 1913"/>
                <a:gd name="T69" fmla="*/ 1012 h 1583"/>
                <a:gd name="T70" fmla="*/ 374 w 1913"/>
                <a:gd name="T71" fmla="*/ 971 h 1583"/>
                <a:gd name="T72" fmla="*/ 374 w 1913"/>
                <a:gd name="T73" fmla="*/ 234 h 1583"/>
                <a:gd name="T74" fmla="*/ 416 w 1913"/>
                <a:gd name="T75" fmla="*/ 188 h 1583"/>
                <a:gd name="T76" fmla="*/ 1491 w 1913"/>
                <a:gd name="T77" fmla="*/ 188 h 1583"/>
                <a:gd name="T78" fmla="*/ 1518 w 1913"/>
                <a:gd name="T79" fmla="*/ 193 h 1583"/>
                <a:gd name="T80" fmla="*/ 1531 w 1913"/>
                <a:gd name="T81" fmla="*/ 225 h 1583"/>
                <a:gd name="T82" fmla="*/ 1532 w 1913"/>
                <a:gd name="T83" fmla="*/ 877 h 15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13" h="1583">
                  <a:moveTo>
                    <a:pt x="1857" y="1329"/>
                  </a:moveTo>
                  <a:cubicBezTo>
                    <a:pt x="1808" y="1251"/>
                    <a:pt x="1761" y="1171"/>
                    <a:pt x="1714" y="1092"/>
                  </a:cubicBezTo>
                  <a:cubicBezTo>
                    <a:pt x="1708" y="1082"/>
                    <a:pt x="1704" y="1068"/>
                    <a:pt x="1704" y="1055"/>
                  </a:cubicBezTo>
                  <a:cubicBezTo>
                    <a:pt x="1704" y="762"/>
                    <a:pt x="1704" y="469"/>
                    <a:pt x="1704" y="176"/>
                  </a:cubicBezTo>
                  <a:cubicBezTo>
                    <a:pt x="1704" y="73"/>
                    <a:pt x="1638" y="0"/>
                    <a:pt x="1544" y="0"/>
                  </a:cubicBezTo>
                  <a:cubicBezTo>
                    <a:pt x="1151" y="0"/>
                    <a:pt x="758" y="0"/>
                    <a:pt x="364" y="0"/>
                  </a:cubicBezTo>
                  <a:cubicBezTo>
                    <a:pt x="348" y="0"/>
                    <a:pt x="332" y="2"/>
                    <a:pt x="316" y="6"/>
                  </a:cubicBezTo>
                  <a:cubicBezTo>
                    <a:pt x="247" y="25"/>
                    <a:pt x="202" y="92"/>
                    <a:pt x="202" y="175"/>
                  </a:cubicBezTo>
                  <a:cubicBezTo>
                    <a:pt x="202" y="469"/>
                    <a:pt x="202" y="762"/>
                    <a:pt x="202" y="1055"/>
                  </a:cubicBezTo>
                  <a:cubicBezTo>
                    <a:pt x="202" y="1066"/>
                    <a:pt x="200" y="1078"/>
                    <a:pt x="195" y="1087"/>
                  </a:cubicBezTo>
                  <a:cubicBezTo>
                    <a:pt x="147" y="1168"/>
                    <a:pt x="98" y="1248"/>
                    <a:pt x="49" y="1329"/>
                  </a:cubicBezTo>
                  <a:cubicBezTo>
                    <a:pt x="46" y="1335"/>
                    <a:pt x="42" y="1340"/>
                    <a:pt x="40" y="1346"/>
                  </a:cubicBezTo>
                  <a:cubicBezTo>
                    <a:pt x="0" y="1472"/>
                    <a:pt x="68" y="1581"/>
                    <a:pt x="182" y="1581"/>
                  </a:cubicBezTo>
                  <a:cubicBezTo>
                    <a:pt x="439" y="1580"/>
                    <a:pt x="696" y="1580"/>
                    <a:pt x="953" y="1580"/>
                  </a:cubicBezTo>
                  <a:cubicBezTo>
                    <a:pt x="953" y="1581"/>
                    <a:pt x="953" y="1581"/>
                    <a:pt x="953" y="1581"/>
                  </a:cubicBezTo>
                  <a:cubicBezTo>
                    <a:pt x="1176" y="1581"/>
                    <a:pt x="1400" y="1581"/>
                    <a:pt x="1623" y="1580"/>
                  </a:cubicBezTo>
                  <a:cubicBezTo>
                    <a:pt x="1669" y="1580"/>
                    <a:pt x="1716" y="1583"/>
                    <a:pt x="1762" y="1576"/>
                  </a:cubicBezTo>
                  <a:cubicBezTo>
                    <a:pt x="1859" y="1562"/>
                    <a:pt x="1913" y="1417"/>
                    <a:pt x="1857" y="1329"/>
                  </a:cubicBezTo>
                  <a:close/>
                  <a:moveTo>
                    <a:pt x="1181" y="1314"/>
                  </a:moveTo>
                  <a:cubicBezTo>
                    <a:pt x="1178" y="1321"/>
                    <a:pt x="1165" y="1328"/>
                    <a:pt x="1157" y="1328"/>
                  </a:cubicBezTo>
                  <a:cubicBezTo>
                    <a:pt x="1089" y="1329"/>
                    <a:pt x="1021" y="1329"/>
                    <a:pt x="953" y="1329"/>
                  </a:cubicBezTo>
                  <a:cubicBezTo>
                    <a:pt x="887" y="1329"/>
                    <a:pt x="821" y="1329"/>
                    <a:pt x="754" y="1329"/>
                  </a:cubicBezTo>
                  <a:cubicBezTo>
                    <a:pt x="742" y="1329"/>
                    <a:pt x="730" y="1328"/>
                    <a:pt x="724" y="1314"/>
                  </a:cubicBezTo>
                  <a:cubicBezTo>
                    <a:pt x="717" y="1300"/>
                    <a:pt x="725" y="1290"/>
                    <a:pt x="732" y="1280"/>
                  </a:cubicBezTo>
                  <a:cubicBezTo>
                    <a:pt x="747" y="1259"/>
                    <a:pt x="761" y="1237"/>
                    <a:pt x="778" y="1217"/>
                  </a:cubicBezTo>
                  <a:cubicBezTo>
                    <a:pt x="785" y="1209"/>
                    <a:pt x="797" y="1202"/>
                    <a:pt x="807" y="1202"/>
                  </a:cubicBezTo>
                  <a:cubicBezTo>
                    <a:pt x="905" y="1200"/>
                    <a:pt x="1003" y="1200"/>
                    <a:pt x="1101" y="1202"/>
                  </a:cubicBezTo>
                  <a:cubicBezTo>
                    <a:pt x="1110" y="1202"/>
                    <a:pt x="1122" y="1209"/>
                    <a:pt x="1129" y="1217"/>
                  </a:cubicBezTo>
                  <a:cubicBezTo>
                    <a:pt x="1146" y="1238"/>
                    <a:pt x="1162" y="1261"/>
                    <a:pt x="1177" y="1284"/>
                  </a:cubicBezTo>
                  <a:cubicBezTo>
                    <a:pt x="1182" y="1292"/>
                    <a:pt x="1185" y="1306"/>
                    <a:pt x="1181" y="1314"/>
                  </a:cubicBezTo>
                  <a:close/>
                  <a:moveTo>
                    <a:pt x="1532" y="877"/>
                  </a:moveTo>
                  <a:cubicBezTo>
                    <a:pt x="1532" y="910"/>
                    <a:pt x="1532" y="943"/>
                    <a:pt x="1532" y="976"/>
                  </a:cubicBezTo>
                  <a:cubicBezTo>
                    <a:pt x="1532" y="1003"/>
                    <a:pt x="1523" y="1012"/>
                    <a:pt x="1498" y="1012"/>
                  </a:cubicBezTo>
                  <a:cubicBezTo>
                    <a:pt x="1316" y="1012"/>
                    <a:pt x="1135" y="1012"/>
                    <a:pt x="953" y="1012"/>
                  </a:cubicBezTo>
                  <a:cubicBezTo>
                    <a:pt x="772" y="1012"/>
                    <a:pt x="592" y="1012"/>
                    <a:pt x="411" y="1012"/>
                  </a:cubicBezTo>
                  <a:cubicBezTo>
                    <a:pt x="381" y="1012"/>
                    <a:pt x="374" y="1004"/>
                    <a:pt x="374" y="971"/>
                  </a:cubicBezTo>
                  <a:cubicBezTo>
                    <a:pt x="374" y="725"/>
                    <a:pt x="374" y="480"/>
                    <a:pt x="374" y="234"/>
                  </a:cubicBezTo>
                  <a:cubicBezTo>
                    <a:pt x="374" y="194"/>
                    <a:pt x="380" y="188"/>
                    <a:pt x="416" y="188"/>
                  </a:cubicBezTo>
                  <a:cubicBezTo>
                    <a:pt x="774" y="188"/>
                    <a:pt x="1132" y="188"/>
                    <a:pt x="1491" y="188"/>
                  </a:cubicBezTo>
                  <a:cubicBezTo>
                    <a:pt x="1500" y="188"/>
                    <a:pt x="1512" y="188"/>
                    <a:pt x="1518" y="193"/>
                  </a:cubicBezTo>
                  <a:cubicBezTo>
                    <a:pt x="1525" y="200"/>
                    <a:pt x="1531" y="214"/>
                    <a:pt x="1531" y="225"/>
                  </a:cubicBezTo>
                  <a:cubicBezTo>
                    <a:pt x="1532" y="442"/>
                    <a:pt x="1532" y="659"/>
                    <a:pt x="1532" y="877"/>
                  </a:cubicBezTo>
                  <a:close/>
                </a:path>
              </a:pathLst>
            </a:custGeom>
            <a:solidFill>
              <a:srgbClr val="1C6CCE"/>
            </a:solidFill>
            <a:ln>
              <a:solidFill>
                <a:srgbClr val="2F5597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IE"/>
            </a:p>
          </p:txBody>
        </p:sp>
      </p:grpSp>
    </p:spTree>
    <p:extLst>
      <p:ext uri="{BB962C8B-B14F-4D97-AF65-F5344CB8AC3E}">
        <p14:creationId xmlns:p14="http://schemas.microsoft.com/office/powerpoint/2010/main" val="15330920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B97A25E8-3C8A-CB47-89D7-EE515C2D8F27}"/>
              </a:ext>
            </a:extLst>
          </p:cNvPr>
          <p:cNvGrpSpPr/>
          <p:nvPr/>
        </p:nvGrpSpPr>
        <p:grpSpPr>
          <a:xfrm>
            <a:off x="0" y="6091519"/>
            <a:ext cx="12192000" cy="894504"/>
            <a:chOff x="-121141" y="6091519"/>
            <a:chExt cx="12462637" cy="894504"/>
          </a:xfrm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63B1AD9E-EBD3-B84E-94ED-124BFE4680C5}"/>
                </a:ext>
              </a:extLst>
            </p:cNvPr>
            <p:cNvSpPr/>
            <p:nvPr/>
          </p:nvSpPr>
          <p:spPr>
            <a:xfrm>
              <a:off x="-121141" y="6091519"/>
              <a:ext cx="12462637" cy="8945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42D3861B-9D56-7C4A-B15C-6D45B17CE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1871" y="6236454"/>
              <a:ext cx="1083094" cy="536609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EB912C32-6B7E-0242-BBE0-AAC15ED25DD6}"/>
              </a:ext>
            </a:extLst>
          </p:cNvPr>
          <p:cNvGrpSpPr/>
          <p:nvPr/>
        </p:nvGrpSpPr>
        <p:grpSpPr>
          <a:xfrm>
            <a:off x="-3092396" y="-188228"/>
            <a:ext cx="7533848" cy="7723555"/>
            <a:chOff x="-1774567" y="-19829"/>
            <a:chExt cx="6662903" cy="6910907"/>
          </a:xfrm>
        </p:grpSpPr>
        <p:sp>
          <p:nvSpPr>
            <p:cNvPr id="37" name="Figura a mano libera 36">
              <a:extLst>
                <a:ext uri="{FF2B5EF4-FFF2-40B4-BE49-F238E27FC236}">
                  <a16:creationId xmlns:a16="http://schemas.microsoft.com/office/drawing/2014/main" id="{E24956B1-C38C-F844-AD88-320AC3B4E6C1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ABC9D5EA-5B83-E741-9A9A-C7E42C73CB17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40" name="Figura a mano libera 39">
                <a:extLst>
                  <a:ext uri="{FF2B5EF4-FFF2-40B4-BE49-F238E27FC236}">
                    <a16:creationId xmlns:a16="http://schemas.microsoft.com/office/drawing/2014/main" id="{7011F28F-E4C0-C84B-A350-A8D8EC6B2B18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  <p:sp>
            <p:nvSpPr>
              <p:cNvPr id="41" name="Figura a mano libera 40">
                <a:extLst>
                  <a:ext uri="{FF2B5EF4-FFF2-40B4-BE49-F238E27FC236}">
                    <a16:creationId xmlns:a16="http://schemas.microsoft.com/office/drawing/2014/main" id="{8F6D8038-1A30-7047-B544-A9A637934E8D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</p:grpSp>
        <p:sp>
          <p:nvSpPr>
            <p:cNvPr id="39" name="Figura a mano libera 38">
              <a:extLst>
                <a:ext uri="{FF2B5EF4-FFF2-40B4-BE49-F238E27FC236}">
                  <a16:creationId xmlns:a16="http://schemas.microsoft.com/office/drawing/2014/main" id="{0A24CCFC-D293-BF4D-8180-DEEB652EE1A3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EE828A-D7AA-C04D-BBF2-BEF371BAE4B1}"/>
              </a:ext>
            </a:extLst>
          </p:cNvPr>
          <p:cNvSpPr txBox="1"/>
          <p:nvPr/>
        </p:nvSpPr>
        <p:spPr>
          <a:xfrm>
            <a:off x="39086" y="902989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COSA E’ STATO FATTO FINORA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0" y="2512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DOTTORATI DI RICERCA INNOVATIVI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4B93D9-EF1C-01A9-0112-A4A1DF4416FF}"/>
              </a:ext>
            </a:extLst>
          </p:cNvPr>
          <p:cNvSpPr txBox="1"/>
          <p:nvPr/>
        </p:nvSpPr>
        <p:spPr>
          <a:xfrm>
            <a:off x="-10631" y="1279733"/>
            <a:ext cx="12191999" cy="61729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b="1" dirty="0"/>
              <a:t>Grande collaborazione con MUR, ANVUR, CRUI e singole Università 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22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b="1" dirty="0"/>
              <a:t>Rafforzamento e valorizzazione del rapporto tra il mondo della ricerca pubblico e le imprese</a:t>
            </a:r>
          </a:p>
          <a:p>
            <a:pPr algn="just"/>
            <a:endParaRPr lang="it-IT" sz="2200" b="1" dirty="0"/>
          </a:p>
          <a:p>
            <a:pPr marL="342900" indent="-342900" algn="just">
              <a:lnSpc>
                <a:spcPct val="106000"/>
              </a:lnSpc>
              <a:spcAft>
                <a:spcPts val="800"/>
              </a:spcAft>
              <a:buFont typeface="Wingdings" panose="05000000000000000000" pitchFamily="2" charset="2"/>
              <a:buChar char="q"/>
            </a:pPr>
            <a:r>
              <a:rPr lang="it-IT" sz="2400" b="1" dirty="0"/>
              <a:t>Ampia azione di informazione e mobilitazione delle imprese ad attivare dottorati innovativi</a:t>
            </a:r>
            <a:r>
              <a:rPr lang="it-IT" sz="2200" dirty="0"/>
              <a:t>: è stato 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predisposto un piano di informazione e mobilitazione delle imprese che prevede: 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una </a:t>
            </a:r>
            <a:r>
              <a:rPr lang="it-I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comunicazione puntuale,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tramite la Rete dell’Innovazione, alle imprese  </a:t>
            </a:r>
            <a:endParaRPr lang="it-IT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/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- un </a:t>
            </a:r>
            <a:r>
              <a:rPr lang="it-I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webinar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cui illustrare obiettivi della misura e modalità di realizzazione (3 aprile, disponibile on line)</a:t>
            </a:r>
          </a:p>
          <a:p>
            <a:pPr marL="171450" indent="-171450" algn="just">
              <a:buFontTx/>
              <a:buChar char="-"/>
            </a:pPr>
            <a:endParaRPr lang="it-IT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6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un </a:t>
            </a:r>
            <a:r>
              <a:rPr lang="it-IT" sz="1800" u="sng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roadshow sul territorio</a:t>
            </a:r>
            <a:r>
              <a:rPr lang="it-IT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presso le Associazioni industriali e le Università, con incontri con le imprese;</a:t>
            </a:r>
          </a:p>
          <a:p>
            <a:pPr algn="just">
              <a:lnSpc>
                <a:spcPct val="106000"/>
              </a:lnSpc>
              <a:spcAft>
                <a:spcPts val="80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it-IT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- </a:t>
            </a:r>
            <a:r>
              <a:rPr lang="it-IT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azioni di accompagnamento e assistenza nell’utilizzo della piattaforma, nella presentazione delle proposte, 	nella individuazione delle università e nella definizione dei documenti necessari. </a:t>
            </a:r>
          </a:p>
          <a:p>
            <a:pPr marL="285750" indent="-285750" algn="just">
              <a:lnSpc>
                <a:spcPct val="106000"/>
              </a:lnSpc>
              <a:spcAft>
                <a:spcPts val="800"/>
              </a:spcAft>
              <a:buFontTx/>
              <a:buChar char="-"/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endParaRPr lang="it-IT" sz="800" dirty="0"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400" b="1" dirty="0"/>
              <a:t>Attuazione del nuovo quadro normativo sui dottorati di ricerca da parte delle Università</a:t>
            </a:r>
          </a:p>
          <a:p>
            <a:pPr algn="just"/>
            <a:r>
              <a:rPr lang="it-IT" sz="2200" b="1" dirty="0"/>
              <a:t> </a:t>
            </a:r>
          </a:p>
          <a:p>
            <a:pPr algn="just"/>
            <a:endParaRPr lang="it-IT" sz="2200" b="1" dirty="0"/>
          </a:p>
          <a:p>
            <a:pPr algn="just"/>
            <a:endParaRPr lang="it-IT" sz="2200" b="1" dirty="0"/>
          </a:p>
          <a:p>
            <a:pPr algn="just"/>
            <a:r>
              <a:rPr lang="it-IT" sz="22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5567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B97A25E8-3C8A-CB47-89D7-EE515C2D8F27}"/>
              </a:ext>
            </a:extLst>
          </p:cNvPr>
          <p:cNvGrpSpPr/>
          <p:nvPr/>
        </p:nvGrpSpPr>
        <p:grpSpPr>
          <a:xfrm>
            <a:off x="0" y="6091519"/>
            <a:ext cx="12192000" cy="894504"/>
            <a:chOff x="-121141" y="6091519"/>
            <a:chExt cx="12462637" cy="894504"/>
          </a:xfrm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63B1AD9E-EBD3-B84E-94ED-124BFE4680C5}"/>
                </a:ext>
              </a:extLst>
            </p:cNvPr>
            <p:cNvSpPr/>
            <p:nvPr/>
          </p:nvSpPr>
          <p:spPr>
            <a:xfrm>
              <a:off x="-121141" y="6091519"/>
              <a:ext cx="12462637" cy="8945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42D3861B-9D56-7C4A-B15C-6D45B17CE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1871" y="6236454"/>
              <a:ext cx="1083094" cy="536609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EB912C32-6B7E-0242-BBE0-AAC15ED25DD6}"/>
              </a:ext>
            </a:extLst>
          </p:cNvPr>
          <p:cNvGrpSpPr/>
          <p:nvPr/>
        </p:nvGrpSpPr>
        <p:grpSpPr>
          <a:xfrm>
            <a:off x="-3092396" y="-188228"/>
            <a:ext cx="7533848" cy="7723555"/>
            <a:chOff x="-1774567" y="-19829"/>
            <a:chExt cx="6662903" cy="6910907"/>
          </a:xfrm>
        </p:grpSpPr>
        <p:sp>
          <p:nvSpPr>
            <p:cNvPr id="37" name="Figura a mano libera 36">
              <a:extLst>
                <a:ext uri="{FF2B5EF4-FFF2-40B4-BE49-F238E27FC236}">
                  <a16:creationId xmlns:a16="http://schemas.microsoft.com/office/drawing/2014/main" id="{E24956B1-C38C-F844-AD88-320AC3B4E6C1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ABC9D5EA-5B83-E741-9A9A-C7E42C73CB17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40" name="Figura a mano libera 39">
                <a:extLst>
                  <a:ext uri="{FF2B5EF4-FFF2-40B4-BE49-F238E27FC236}">
                    <a16:creationId xmlns:a16="http://schemas.microsoft.com/office/drawing/2014/main" id="{7011F28F-E4C0-C84B-A350-A8D8EC6B2B18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  <p:sp>
            <p:nvSpPr>
              <p:cNvPr id="41" name="Figura a mano libera 40">
                <a:extLst>
                  <a:ext uri="{FF2B5EF4-FFF2-40B4-BE49-F238E27FC236}">
                    <a16:creationId xmlns:a16="http://schemas.microsoft.com/office/drawing/2014/main" id="{8F6D8038-1A30-7047-B544-A9A637934E8D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</p:grpSp>
        <p:sp>
          <p:nvSpPr>
            <p:cNvPr id="39" name="Figura a mano libera 38">
              <a:extLst>
                <a:ext uri="{FF2B5EF4-FFF2-40B4-BE49-F238E27FC236}">
                  <a16:creationId xmlns:a16="http://schemas.microsoft.com/office/drawing/2014/main" id="{0A24CCFC-D293-BF4D-8180-DEEB652EE1A3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EE828A-D7AA-C04D-BBF2-BEF371BAE4B1}"/>
              </a:ext>
            </a:extLst>
          </p:cNvPr>
          <p:cNvSpPr txBox="1"/>
          <p:nvPr/>
        </p:nvSpPr>
        <p:spPr>
          <a:xfrm>
            <a:off x="1" y="908050"/>
            <a:ext cx="1219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rgbClr val="FF0000"/>
                </a:solidFill>
              </a:rPr>
              <a:t>COSA SI DEVE FARE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0" y="2512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DOTTORATI DI RICERCA INNOVATIVI</a:t>
            </a: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534B93D9-EF1C-01A9-0112-A4A1DF4416FF}"/>
              </a:ext>
            </a:extLst>
          </p:cNvPr>
          <p:cNvSpPr txBox="1"/>
          <p:nvPr/>
        </p:nvSpPr>
        <p:spPr>
          <a:xfrm>
            <a:off x="2" y="1290205"/>
            <a:ext cx="12191999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b="1" dirty="0"/>
              <a:t>Fare interagire l’attività di ricerca svolta presso le Università con i bisogni delle aziende</a:t>
            </a:r>
          </a:p>
          <a:p>
            <a:pPr marL="342900" indent="-342900" algn="just">
              <a:buFontTx/>
              <a:buChar char="-"/>
            </a:pPr>
            <a:endParaRPr lang="it-IT" sz="8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b="1" dirty="0"/>
              <a:t>Sviluppare il partenariato con le imprese: </a:t>
            </a:r>
          </a:p>
          <a:p>
            <a:pPr algn="just"/>
            <a:r>
              <a:rPr lang="it-IT" sz="2200" b="1" dirty="0"/>
              <a:t>	a) nelle attività di ricerca, a tutti i livelli di </a:t>
            </a:r>
            <a:r>
              <a:rPr lang="it-IT" sz="2200" b="1" dirty="0" err="1"/>
              <a:t>Trl</a:t>
            </a:r>
            <a:r>
              <a:rPr lang="it-IT" sz="2200" b="1" dirty="0"/>
              <a:t> dalla ricerca di base a quella applicata</a:t>
            </a:r>
          </a:p>
          <a:p>
            <a:pPr algn="just"/>
            <a:r>
              <a:rPr lang="it-IT" sz="2200" b="1" dirty="0"/>
              <a:t>	b) nei processi didattici di sviluppo delle competenze </a:t>
            </a:r>
          </a:p>
          <a:p>
            <a:pPr algn="just"/>
            <a:endParaRPr lang="it-IT" sz="8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b="1" dirty="0"/>
              <a:t>Allargare il numero di imprese partecipanti ai dottorati, con anche imprese di minori dimensioni e di filiera, </a:t>
            </a:r>
            <a:r>
              <a:rPr lang="it-IT" sz="2200" b="1" kern="0" dirty="0">
                <a:effectLst/>
                <a:ea typeface="Calibri" panose="020F0502020204030204" pitchFamily="34" charset="0"/>
              </a:rPr>
              <a:t>intensificando gli incontri con loro, organizzati presso le associazioni o presso le università</a:t>
            </a:r>
          </a:p>
          <a:p>
            <a:pPr marL="342900" indent="-342900" algn="just">
              <a:buFont typeface="Wingdings" panose="05000000000000000000" pitchFamily="2" charset="2"/>
              <a:buChar char="q"/>
            </a:pPr>
            <a:endParaRPr lang="it-IT" sz="800" b="1" kern="0" dirty="0">
              <a:effectLst/>
              <a:ea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b="1" dirty="0"/>
              <a:t>Aumentare gli sbocchi professionali presso le imprese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endParaRPr lang="it-IT" sz="8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b="1" dirty="0"/>
              <a:t>Assicurare attenzione ai risultati e al loro monitoraggio, anche per verificare le criticità  </a:t>
            </a:r>
          </a:p>
          <a:p>
            <a:pPr algn="just"/>
            <a:endParaRPr lang="it-IT" sz="800" b="1" dirty="0"/>
          </a:p>
          <a:p>
            <a:pPr marL="342900" indent="-342900" algn="just">
              <a:buFont typeface="Wingdings" panose="05000000000000000000" pitchFamily="2" charset="2"/>
              <a:buChar char="q"/>
            </a:pPr>
            <a:r>
              <a:rPr lang="it-IT" sz="2200" b="1" dirty="0"/>
              <a:t>V</a:t>
            </a:r>
            <a:r>
              <a:rPr lang="it-IT" sz="2200" b="1" kern="0" dirty="0">
                <a:effectLst/>
                <a:ea typeface="Calibri" panose="020F0502020204030204" pitchFamily="34" charset="0"/>
              </a:rPr>
              <a:t>erificare la possibilità di una riduzione del numero di borse ed utilizzare le risorse liberate per aumentare le borse di studio </a:t>
            </a:r>
          </a:p>
          <a:p>
            <a:pPr algn="just"/>
            <a:endParaRPr lang="it-IT" sz="800" b="1" kern="0" dirty="0">
              <a:effectLst/>
              <a:ea typeface="Calibri" panose="020F0502020204030204" pitchFamily="34" charset="0"/>
            </a:endParaRPr>
          </a:p>
          <a:p>
            <a:pPr marL="285750" indent="-285750" algn="just">
              <a:buFont typeface="Wingdings" panose="05000000000000000000" pitchFamily="2" charset="2"/>
              <a:buChar char="q"/>
            </a:pPr>
            <a:r>
              <a:rPr lang="it-IT" sz="2200" b="1" kern="0" dirty="0">
                <a:effectLst/>
                <a:ea typeface="Calibri" panose="020F0502020204030204" pitchFamily="34" charset="0"/>
              </a:rPr>
              <a:t>Prevedere uno “zainetto formativo” per permettere al dottorando/ricercatore che viene assunto dall’impresa di proseguire nella sua crescita, </a:t>
            </a:r>
            <a:r>
              <a:rPr lang="it-IT" sz="2200" b="1" dirty="0">
                <a:effectLst/>
                <a:ea typeface="Calibri" panose="020F0502020204030204" pitchFamily="34" charset="0"/>
              </a:rPr>
              <a:t>attraverso percorsi formativi e continui aggiornamenti</a:t>
            </a:r>
            <a:endParaRPr lang="it-IT" sz="2200" b="1" dirty="0"/>
          </a:p>
        </p:txBody>
      </p:sp>
    </p:spTree>
    <p:extLst>
      <p:ext uri="{BB962C8B-B14F-4D97-AF65-F5344CB8AC3E}">
        <p14:creationId xmlns:p14="http://schemas.microsoft.com/office/powerpoint/2010/main" val="713299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>
            <a:extLst>
              <a:ext uri="{FF2B5EF4-FFF2-40B4-BE49-F238E27FC236}">
                <a16:creationId xmlns:a16="http://schemas.microsoft.com/office/drawing/2014/main" id="{D57ECECE-FCC4-F54A-87D5-980FABC34665}"/>
              </a:ext>
            </a:extLst>
          </p:cNvPr>
          <p:cNvSpPr/>
          <p:nvPr/>
        </p:nvSpPr>
        <p:spPr>
          <a:xfrm>
            <a:off x="0" y="0"/>
            <a:ext cx="12192000" cy="908050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grpSp>
        <p:nvGrpSpPr>
          <p:cNvPr id="42" name="Gruppo 41">
            <a:extLst>
              <a:ext uri="{FF2B5EF4-FFF2-40B4-BE49-F238E27FC236}">
                <a16:creationId xmlns:a16="http://schemas.microsoft.com/office/drawing/2014/main" id="{B97A25E8-3C8A-CB47-89D7-EE515C2D8F27}"/>
              </a:ext>
            </a:extLst>
          </p:cNvPr>
          <p:cNvGrpSpPr/>
          <p:nvPr/>
        </p:nvGrpSpPr>
        <p:grpSpPr>
          <a:xfrm>
            <a:off x="0" y="6091519"/>
            <a:ext cx="12192000" cy="894504"/>
            <a:chOff x="-121141" y="6091519"/>
            <a:chExt cx="12462637" cy="894504"/>
          </a:xfrm>
        </p:grpSpPr>
        <p:sp>
          <p:nvSpPr>
            <p:cNvPr id="43" name="Rettangolo 42">
              <a:extLst>
                <a:ext uri="{FF2B5EF4-FFF2-40B4-BE49-F238E27FC236}">
                  <a16:creationId xmlns:a16="http://schemas.microsoft.com/office/drawing/2014/main" id="{63B1AD9E-EBD3-B84E-94ED-124BFE4680C5}"/>
                </a:ext>
              </a:extLst>
            </p:cNvPr>
            <p:cNvSpPr/>
            <p:nvPr/>
          </p:nvSpPr>
          <p:spPr>
            <a:xfrm>
              <a:off x="-121141" y="6091519"/>
              <a:ext cx="12462637" cy="894504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it-IT"/>
            </a:p>
          </p:txBody>
        </p:sp>
        <p:pic>
          <p:nvPicPr>
            <p:cNvPr id="44" name="Immagine 43">
              <a:extLst>
                <a:ext uri="{FF2B5EF4-FFF2-40B4-BE49-F238E27FC236}">
                  <a16:creationId xmlns:a16="http://schemas.microsoft.com/office/drawing/2014/main" id="{42D3861B-9D56-7C4A-B15C-6D45B17CE9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21871" y="6236454"/>
              <a:ext cx="1083094" cy="536609"/>
            </a:xfrm>
            <a:prstGeom prst="rect">
              <a:avLst/>
            </a:prstGeom>
          </p:spPr>
        </p:pic>
      </p:grpSp>
      <p:grpSp>
        <p:nvGrpSpPr>
          <p:cNvPr id="36" name="Gruppo 35">
            <a:extLst>
              <a:ext uri="{FF2B5EF4-FFF2-40B4-BE49-F238E27FC236}">
                <a16:creationId xmlns:a16="http://schemas.microsoft.com/office/drawing/2014/main" id="{EB912C32-6B7E-0242-BBE0-AAC15ED25DD6}"/>
              </a:ext>
            </a:extLst>
          </p:cNvPr>
          <p:cNvGrpSpPr/>
          <p:nvPr/>
        </p:nvGrpSpPr>
        <p:grpSpPr>
          <a:xfrm>
            <a:off x="-3092396" y="-188228"/>
            <a:ext cx="7533848" cy="7723555"/>
            <a:chOff x="-1774567" y="-19829"/>
            <a:chExt cx="6662903" cy="6910907"/>
          </a:xfrm>
        </p:grpSpPr>
        <p:sp>
          <p:nvSpPr>
            <p:cNvPr id="37" name="Figura a mano libera 36">
              <a:extLst>
                <a:ext uri="{FF2B5EF4-FFF2-40B4-BE49-F238E27FC236}">
                  <a16:creationId xmlns:a16="http://schemas.microsoft.com/office/drawing/2014/main" id="{E24956B1-C38C-F844-AD88-320AC3B4E6C1}"/>
                </a:ext>
              </a:extLst>
            </p:cNvPr>
            <p:cNvSpPr/>
            <p:nvPr/>
          </p:nvSpPr>
          <p:spPr>
            <a:xfrm flipH="1">
              <a:off x="-1262750" y="-13888"/>
              <a:ext cx="6151086" cy="6904965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62637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662637 w 992392"/>
                <a:gd name="connsiteY4" fmla="*/ 2415 h 936148"/>
                <a:gd name="connsiteX0" fmla="*/ 503525 w 833280"/>
                <a:gd name="connsiteY0" fmla="*/ 2415 h 936148"/>
                <a:gd name="connsiteX1" fmla="*/ 833280 w 833280"/>
                <a:gd name="connsiteY1" fmla="*/ 0 h 936148"/>
                <a:gd name="connsiteX2" fmla="*/ 318315 w 833280"/>
                <a:gd name="connsiteY2" fmla="*/ 936148 h 936148"/>
                <a:gd name="connsiteX3" fmla="*/ 0 w 833280"/>
                <a:gd name="connsiteY3" fmla="*/ 932120 h 936148"/>
                <a:gd name="connsiteX4" fmla="*/ 503525 w 833280"/>
                <a:gd name="connsiteY4" fmla="*/ 2415 h 936148"/>
                <a:gd name="connsiteX0" fmla="*/ 533993 w 863748"/>
                <a:gd name="connsiteY0" fmla="*/ 2415 h 936148"/>
                <a:gd name="connsiteX1" fmla="*/ 863748 w 863748"/>
                <a:gd name="connsiteY1" fmla="*/ 0 h 936148"/>
                <a:gd name="connsiteX2" fmla="*/ 348783 w 863748"/>
                <a:gd name="connsiteY2" fmla="*/ 936148 h 936148"/>
                <a:gd name="connsiteX3" fmla="*/ 0 w 863748"/>
                <a:gd name="connsiteY3" fmla="*/ 935341 h 936148"/>
                <a:gd name="connsiteX4" fmla="*/ 533993 w 863748"/>
                <a:gd name="connsiteY4" fmla="*/ 2415 h 936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63748" h="936148">
                  <a:moveTo>
                    <a:pt x="533993" y="2415"/>
                  </a:moveTo>
                  <a:lnTo>
                    <a:pt x="863748" y="0"/>
                  </a:lnTo>
                  <a:lnTo>
                    <a:pt x="348783" y="936148"/>
                  </a:lnTo>
                  <a:lnTo>
                    <a:pt x="0" y="935341"/>
                  </a:lnTo>
                  <a:lnTo>
                    <a:pt x="533993" y="2415"/>
                  </a:lnTo>
                  <a:close/>
                </a:path>
              </a:pathLst>
            </a:custGeom>
            <a:gradFill flip="none" rotWithShape="1">
              <a:gsLst>
                <a:gs pos="0">
                  <a:srgbClr val="00A2C0">
                    <a:alpha val="3000"/>
                    <a:lumMod val="96000"/>
                    <a:lumOff val="4000"/>
                  </a:srgb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  <p:grpSp>
          <p:nvGrpSpPr>
            <p:cNvPr id="38" name="Gruppo 37">
              <a:extLst>
                <a:ext uri="{FF2B5EF4-FFF2-40B4-BE49-F238E27FC236}">
                  <a16:creationId xmlns:a16="http://schemas.microsoft.com/office/drawing/2014/main" id="{ABC9D5EA-5B83-E741-9A9A-C7E42C73CB17}"/>
                </a:ext>
              </a:extLst>
            </p:cNvPr>
            <p:cNvGrpSpPr/>
            <p:nvPr/>
          </p:nvGrpSpPr>
          <p:grpSpPr>
            <a:xfrm>
              <a:off x="-1774567" y="-19829"/>
              <a:ext cx="6662903" cy="6910907"/>
              <a:chOff x="-1774567" y="-19829"/>
              <a:chExt cx="6662903" cy="6910907"/>
            </a:xfrm>
          </p:grpSpPr>
          <p:sp>
            <p:nvSpPr>
              <p:cNvPr id="40" name="Figura a mano libera 39">
                <a:extLst>
                  <a:ext uri="{FF2B5EF4-FFF2-40B4-BE49-F238E27FC236}">
                    <a16:creationId xmlns:a16="http://schemas.microsoft.com/office/drawing/2014/main" id="{7011F28F-E4C0-C84B-A350-A8D8EC6B2B18}"/>
                  </a:ext>
                </a:extLst>
              </p:cNvPr>
              <p:cNvSpPr/>
              <p:nvPr/>
            </p:nvSpPr>
            <p:spPr>
              <a:xfrm>
                <a:off x="-1300580" y="-19829"/>
                <a:ext cx="6188916" cy="6910907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18627 w 992392"/>
                  <a:gd name="connsiteY0" fmla="*/ 0 h 936955"/>
                  <a:gd name="connsiteX1" fmla="*/ 992392 w 992392"/>
                  <a:gd name="connsiteY1" fmla="*/ 807 h 936955"/>
                  <a:gd name="connsiteX2" fmla="*/ 477427 w 992392"/>
                  <a:gd name="connsiteY2" fmla="*/ 936955 h 936955"/>
                  <a:gd name="connsiteX3" fmla="*/ 0 w 992392"/>
                  <a:gd name="connsiteY3" fmla="*/ 932927 h 936955"/>
                  <a:gd name="connsiteX4" fmla="*/ 618627 w 992392"/>
                  <a:gd name="connsiteY4" fmla="*/ 0 h 936955"/>
                  <a:gd name="connsiteX0" fmla="*/ 483213 w 856978"/>
                  <a:gd name="connsiteY0" fmla="*/ 0 h 942591"/>
                  <a:gd name="connsiteX1" fmla="*/ 856978 w 856978"/>
                  <a:gd name="connsiteY1" fmla="*/ 807 h 942591"/>
                  <a:gd name="connsiteX2" fmla="*/ 342013 w 856978"/>
                  <a:gd name="connsiteY2" fmla="*/ 936955 h 942591"/>
                  <a:gd name="connsiteX3" fmla="*/ 0 w 856978"/>
                  <a:gd name="connsiteY3" fmla="*/ 942591 h 942591"/>
                  <a:gd name="connsiteX4" fmla="*/ 483213 w 856978"/>
                  <a:gd name="connsiteY4" fmla="*/ 0 h 942591"/>
                  <a:gd name="connsiteX0" fmla="*/ 510296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10296 w 884061"/>
                  <a:gd name="connsiteY4" fmla="*/ 0 h 939370"/>
                  <a:gd name="connsiteX0" fmla="*/ 530608 w 884061"/>
                  <a:gd name="connsiteY0" fmla="*/ 0 h 939370"/>
                  <a:gd name="connsiteX1" fmla="*/ 884061 w 884061"/>
                  <a:gd name="connsiteY1" fmla="*/ 807 h 939370"/>
                  <a:gd name="connsiteX2" fmla="*/ 369096 w 884061"/>
                  <a:gd name="connsiteY2" fmla="*/ 936955 h 939370"/>
                  <a:gd name="connsiteX3" fmla="*/ 0 w 884061"/>
                  <a:gd name="connsiteY3" fmla="*/ 939370 h 939370"/>
                  <a:gd name="connsiteX4" fmla="*/ 530608 w 884061"/>
                  <a:gd name="connsiteY4" fmla="*/ 0 h 939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84061" h="939370">
                    <a:moveTo>
                      <a:pt x="530608" y="0"/>
                    </a:moveTo>
                    <a:lnTo>
                      <a:pt x="884061" y="807"/>
                    </a:lnTo>
                    <a:lnTo>
                      <a:pt x="369096" y="936955"/>
                    </a:lnTo>
                    <a:lnTo>
                      <a:pt x="0" y="939370"/>
                    </a:lnTo>
                    <a:lnTo>
                      <a:pt x="530608" y="0"/>
                    </a:lnTo>
                    <a:close/>
                  </a:path>
                </a:pathLst>
              </a:custGeom>
              <a:solidFill>
                <a:srgbClr val="53C1E4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  <p:sp>
            <p:nvSpPr>
              <p:cNvPr id="41" name="Figura a mano libera 40">
                <a:extLst>
                  <a:ext uri="{FF2B5EF4-FFF2-40B4-BE49-F238E27FC236}">
                    <a16:creationId xmlns:a16="http://schemas.microsoft.com/office/drawing/2014/main" id="{8F6D8038-1A30-7047-B544-A9A637934E8D}"/>
                  </a:ext>
                </a:extLst>
              </p:cNvPr>
              <p:cNvSpPr/>
              <p:nvPr/>
            </p:nvSpPr>
            <p:spPr>
              <a:xfrm flipH="1">
                <a:off x="-1774567" y="-13887"/>
                <a:ext cx="6046720" cy="6887208"/>
              </a:xfrm>
              <a:custGeom>
                <a:avLst/>
                <a:gdLst>
                  <a:gd name="connsiteX0" fmla="*/ 503525 w 978851"/>
                  <a:gd name="connsiteY0" fmla="*/ 0 h 930512"/>
                  <a:gd name="connsiteX1" fmla="*/ 978851 w 978851"/>
                  <a:gd name="connsiteY1" fmla="*/ 4028 h 930512"/>
                  <a:gd name="connsiteX2" fmla="*/ 467271 w 978851"/>
                  <a:gd name="connsiteY2" fmla="*/ 930512 h 930512"/>
                  <a:gd name="connsiteX3" fmla="*/ 0 w 978851"/>
                  <a:gd name="connsiteY3" fmla="*/ 926484 h 930512"/>
                  <a:gd name="connsiteX4" fmla="*/ 503525 w 978851"/>
                  <a:gd name="connsiteY4" fmla="*/ 0 h 930512"/>
                  <a:gd name="connsiteX0" fmla="*/ 503525 w 992392"/>
                  <a:gd name="connsiteY0" fmla="*/ 5636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503525 w 992392"/>
                  <a:gd name="connsiteY4" fmla="*/ 5636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67271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496755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496755 w 992392"/>
                  <a:gd name="connsiteY4" fmla="*/ 2415 h 936148"/>
                  <a:gd name="connsiteX0" fmla="*/ 662637 w 992392"/>
                  <a:gd name="connsiteY0" fmla="*/ 2415 h 936148"/>
                  <a:gd name="connsiteX1" fmla="*/ 992392 w 992392"/>
                  <a:gd name="connsiteY1" fmla="*/ 0 h 936148"/>
                  <a:gd name="connsiteX2" fmla="*/ 477427 w 992392"/>
                  <a:gd name="connsiteY2" fmla="*/ 936148 h 936148"/>
                  <a:gd name="connsiteX3" fmla="*/ 0 w 992392"/>
                  <a:gd name="connsiteY3" fmla="*/ 932120 h 936148"/>
                  <a:gd name="connsiteX4" fmla="*/ 662637 w 992392"/>
                  <a:gd name="connsiteY4" fmla="*/ 2415 h 936148"/>
                  <a:gd name="connsiteX0" fmla="*/ 503525 w 833280"/>
                  <a:gd name="connsiteY0" fmla="*/ 2415 h 936148"/>
                  <a:gd name="connsiteX1" fmla="*/ 833280 w 833280"/>
                  <a:gd name="connsiteY1" fmla="*/ 0 h 936148"/>
                  <a:gd name="connsiteX2" fmla="*/ 318315 w 833280"/>
                  <a:gd name="connsiteY2" fmla="*/ 936148 h 936148"/>
                  <a:gd name="connsiteX3" fmla="*/ 0 w 833280"/>
                  <a:gd name="connsiteY3" fmla="*/ 932120 h 936148"/>
                  <a:gd name="connsiteX4" fmla="*/ 503525 w 833280"/>
                  <a:gd name="connsiteY4" fmla="*/ 2415 h 936148"/>
                  <a:gd name="connsiteX0" fmla="*/ 533993 w 863748"/>
                  <a:gd name="connsiteY0" fmla="*/ 2415 h 936148"/>
                  <a:gd name="connsiteX1" fmla="*/ 863748 w 863748"/>
                  <a:gd name="connsiteY1" fmla="*/ 0 h 936148"/>
                  <a:gd name="connsiteX2" fmla="*/ 348783 w 863748"/>
                  <a:gd name="connsiteY2" fmla="*/ 936148 h 936148"/>
                  <a:gd name="connsiteX3" fmla="*/ 0 w 863748"/>
                  <a:gd name="connsiteY3" fmla="*/ 935341 h 936148"/>
                  <a:gd name="connsiteX4" fmla="*/ 533993 w 863748"/>
                  <a:gd name="connsiteY4" fmla="*/ 2415 h 9361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63748" h="936148">
                    <a:moveTo>
                      <a:pt x="533993" y="2415"/>
                    </a:moveTo>
                    <a:lnTo>
                      <a:pt x="863748" y="0"/>
                    </a:lnTo>
                    <a:lnTo>
                      <a:pt x="348783" y="936148"/>
                    </a:lnTo>
                    <a:lnTo>
                      <a:pt x="0" y="935341"/>
                    </a:lnTo>
                    <a:lnTo>
                      <a:pt x="533993" y="2415"/>
                    </a:lnTo>
                    <a:close/>
                  </a:path>
                </a:pathLst>
              </a:custGeom>
              <a:solidFill>
                <a:srgbClr val="0092CB">
                  <a:alpha val="10000"/>
                </a:srgb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it-IT" dirty="0"/>
                  <a:t> </a:t>
                </a:r>
              </a:p>
            </p:txBody>
          </p:sp>
        </p:grpSp>
        <p:sp>
          <p:nvSpPr>
            <p:cNvPr id="39" name="Figura a mano libera 38">
              <a:extLst>
                <a:ext uri="{FF2B5EF4-FFF2-40B4-BE49-F238E27FC236}">
                  <a16:creationId xmlns:a16="http://schemas.microsoft.com/office/drawing/2014/main" id="{0A24CCFC-D293-BF4D-8180-DEEB652EE1A3}"/>
                </a:ext>
              </a:extLst>
            </p:cNvPr>
            <p:cNvSpPr/>
            <p:nvPr/>
          </p:nvSpPr>
          <p:spPr>
            <a:xfrm>
              <a:off x="-1774567" y="-19829"/>
              <a:ext cx="6188916" cy="6910907"/>
            </a:xfrm>
            <a:custGeom>
              <a:avLst/>
              <a:gdLst>
                <a:gd name="connsiteX0" fmla="*/ 503525 w 978851"/>
                <a:gd name="connsiteY0" fmla="*/ 0 h 930512"/>
                <a:gd name="connsiteX1" fmla="*/ 978851 w 978851"/>
                <a:gd name="connsiteY1" fmla="*/ 4028 h 930512"/>
                <a:gd name="connsiteX2" fmla="*/ 467271 w 978851"/>
                <a:gd name="connsiteY2" fmla="*/ 930512 h 930512"/>
                <a:gd name="connsiteX3" fmla="*/ 0 w 978851"/>
                <a:gd name="connsiteY3" fmla="*/ 926484 h 930512"/>
                <a:gd name="connsiteX4" fmla="*/ 503525 w 978851"/>
                <a:gd name="connsiteY4" fmla="*/ 0 h 930512"/>
                <a:gd name="connsiteX0" fmla="*/ 503525 w 992392"/>
                <a:gd name="connsiteY0" fmla="*/ 5636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503525 w 992392"/>
                <a:gd name="connsiteY4" fmla="*/ 5636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67271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496755 w 992392"/>
                <a:gd name="connsiteY0" fmla="*/ 2415 h 936148"/>
                <a:gd name="connsiteX1" fmla="*/ 992392 w 992392"/>
                <a:gd name="connsiteY1" fmla="*/ 0 h 936148"/>
                <a:gd name="connsiteX2" fmla="*/ 477427 w 992392"/>
                <a:gd name="connsiteY2" fmla="*/ 936148 h 936148"/>
                <a:gd name="connsiteX3" fmla="*/ 0 w 992392"/>
                <a:gd name="connsiteY3" fmla="*/ 932120 h 936148"/>
                <a:gd name="connsiteX4" fmla="*/ 496755 w 992392"/>
                <a:gd name="connsiteY4" fmla="*/ 2415 h 936148"/>
                <a:gd name="connsiteX0" fmla="*/ 618627 w 992392"/>
                <a:gd name="connsiteY0" fmla="*/ 0 h 936955"/>
                <a:gd name="connsiteX1" fmla="*/ 992392 w 992392"/>
                <a:gd name="connsiteY1" fmla="*/ 807 h 936955"/>
                <a:gd name="connsiteX2" fmla="*/ 477427 w 992392"/>
                <a:gd name="connsiteY2" fmla="*/ 936955 h 936955"/>
                <a:gd name="connsiteX3" fmla="*/ 0 w 992392"/>
                <a:gd name="connsiteY3" fmla="*/ 932927 h 936955"/>
                <a:gd name="connsiteX4" fmla="*/ 618627 w 992392"/>
                <a:gd name="connsiteY4" fmla="*/ 0 h 936955"/>
                <a:gd name="connsiteX0" fmla="*/ 483213 w 856978"/>
                <a:gd name="connsiteY0" fmla="*/ 0 h 942591"/>
                <a:gd name="connsiteX1" fmla="*/ 856978 w 856978"/>
                <a:gd name="connsiteY1" fmla="*/ 807 h 942591"/>
                <a:gd name="connsiteX2" fmla="*/ 342013 w 856978"/>
                <a:gd name="connsiteY2" fmla="*/ 936955 h 942591"/>
                <a:gd name="connsiteX3" fmla="*/ 0 w 856978"/>
                <a:gd name="connsiteY3" fmla="*/ 942591 h 942591"/>
                <a:gd name="connsiteX4" fmla="*/ 483213 w 856978"/>
                <a:gd name="connsiteY4" fmla="*/ 0 h 942591"/>
                <a:gd name="connsiteX0" fmla="*/ 510296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10296 w 884061"/>
                <a:gd name="connsiteY4" fmla="*/ 0 h 939370"/>
                <a:gd name="connsiteX0" fmla="*/ 530608 w 884061"/>
                <a:gd name="connsiteY0" fmla="*/ 0 h 939370"/>
                <a:gd name="connsiteX1" fmla="*/ 884061 w 884061"/>
                <a:gd name="connsiteY1" fmla="*/ 807 h 939370"/>
                <a:gd name="connsiteX2" fmla="*/ 369096 w 884061"/>
                <a:gd name="connsiteY2" fmla="*/ 936955 h 939370"/>
                <a:gd name="connsiteX3" fmla="*/ 0 w 884061"/>
                <a:gd name="connsiteY3" fmla="*/ 939370 h 939370"/>
                <a:gd name="connsiteX4" fmla="*/ 530608 w 884061"/>
                <a:gd name="connsiteY4" fmla="*/ 0 h 9393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4061" h="939370">
                  <a:moveTo>
                    <a:pt x="530608" y="0"/>
                  </a:moveTo>
                  <a:lnTo>
                    <a:pt x="884061" y="807"/>
                  </a:lnTo>
                  <a:lnTo>
                    <a:pt x="369096" y="936955"/>
                  </a:lnTo>
                  <a:lnTo>
                    <a:pt x="0" y="939370"/>
                  </a:lnTo>
                  <a:lnTo>
                    <a:pt x="530608" y="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1">
                    <a:alpha val="0"/>
                    <a:lumMod val="86000"/>
                    <a:lumOff val="14000"/>
                  </a:schemeClr>
                </a:gs>
                <a:gs pos="100000">
                  <a:schemeClr val="accent1">
                    <a:shade val="100000"/>
                    <a:satMod val="115000"/>
                    <a:lumMod val="0"/>
                    <a:lumOff val="100000"/>
                  </a:schemeClr>
                </a:gs>
              </a:gsLst>
              <a:lin ang="135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it-IT" dirty="0"/>
                <a:t> </a:t>
              </a:r>
            </a:p>
          </p:txBody>
        </p:sp>
      </p:grpSp>
      <p:sp>
        <p:nvSpPr>
          <p:cNvPr id="25" name="CasellaDiTesto 24">
            <a:extLst>
              <a:ext uri="{FF2B5EF4-FFF2-40B4-BE49-F238E27FC236}">
                <a16:creationId xmlns:a16="http://schemas.microsoft.com/office/drawing/2014/main" id="{E3EE828A-D7AA-C04D-BBF2-BEF371BAE4B1}"/>
              </a:ext>
            </a:extLst>
          </p:cNvPr>
          <p:cNvSpPr txBox="1"/>
          <p:nvPr/>
        </p:nvSpPr>
        <p:spPr>
          <a:xfrm>
            <a:off x="1" y="908050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>
                <a:solidFill>
                  <a:srgbClr val="FF0000"/>
                </a:solidFill>
              </a:rPr>
              <a:t>VANTAGGI PER LE IMPRESE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59574851-99E6-7840-AFC4-0243ACAB96FF}"/>
              </a:ext>
            </a:extLst>
          </p:cNvPr>
          <p:cNvSpPr txBox="1"/>
          <p:nvPr/>
        </p:nvSpPr>
        <p:spPr>
          <a:xfrm>
            <a:off x="0" y="251276"/>
            <a:ext cx="1219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0" lang="it-IT" sz="2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DOTTORATI DI RICERCA INNOVATIVI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9E96A31-4932-E115-5241-C20EFE13FF8E}"/>
              </a:ext>
            </a:extLst>
          </p:cNvPr>
          <p:cNvSpPr txBox="1"/>
          <p:nvPr/>
        </p:nvSpPr>
        <p:spPr>
          <a:xfrm>
            <a:off x="92151" y="1627178"/>
            <a:ext cx="12099850" cy="400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6000"/>
              </a:lnSpc>
              <a:spcAft>
                <a:spcPts val="800"/>
              </a:spcAft>
            </a:pPr>
            <a:r>
              <a:rPr lang="it-IT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 vanno sicuramente sottolineati alcuni:</a:t>
            </a:r>
            <a:endParaRPr lang="it-IT" sz="24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investimento conveniente </a:t>
            </a:r>
            <a:r>
              <a:rPr lang="it-IT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grazie alla condivisione dei costi della borsa di dottorato con l'Università;</a:t>
            </a:r>
            <a:endParaRPr lang="it-IT" sz="24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vantaggio competitivo </a:t>
            </a:r>
            <a:r>
              <a:rPr lang="it-IT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perché l’impresa può contare su una prospettiva unica e innovativa per sviluppare una tematica di suo interesse;</a:t>
            </a:r>
            <a:endParaRPr lang="it-IT" sz="24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formazione di potenziale umano nel suo settore specifico </a:t>
            </a:r>
            <a:r>
              <a:rPr lang="it-IT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in previsione di eventuale assunzione futura;</a:t>
            </a:r>
            <a:endParaRPr lang="it-IT" sz="24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06000"/>
              </a:lnSpc>
              <a:spcAft>
                <a:spcPts val="8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it-IT" sz="2400" b="1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networking strategico </a:t>
            </a:r>
            <a:r>
              <a:rPr lang="it-IT" sz="2400" dirty="0">
                <a:solidFill>
                  <a:srgbClr val="333333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grazie alla collaborazione con gruppi di ricerca universitari altamente qualificati.</a:t>
            </a:r>
            <a:endParaRPr lang="it-IT" sz="2400" dirty="0">
              <a:solidFill>
                <a:srgbClr val="333333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517685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6808</TotalTime>
  <Words>779</Words>
  <Application>Microsoft Office PowerPoint</Application>
  <PresentationFormat>Widescreen</PresentationFormat>
  <Paragraphs>105</Paragraphs>
  <Slides>6</Slides>
  <Notes>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8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6</vt:i4>
      </vt:variant>
    </vt:vector>
  </HeadingPairs>
  <TitlesOfParts>
    <vt:vector size="15" baseType="lpstr">
      <vt:lpstr>Arial</vt:lpstr>
      <vt:lpstr>Calibri</vt:lpstr>
      <vt:lpstr>Calibri Light</vt:lpstr>
      <vt:lpstr>Graphik</vt:lpstr>
      <vt:lpstr>Graphik Black</vt:lpstr>
      <vt:lpstr>Symbol</vt:lpstr>
      <vt:lpstr>Times New Roman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POMILIO BLUMM SRL POMILIO BLUMM SRL</dc:creator>
  <cp:lastModifiedBy>Nardone Stefania</cp:lastModifiedBy>
  <cp:revision>130</cp:revision>
  <cp:lastPrinted>2022-06-20T14:04:22Z</cp:lastPrinted>
  <dcterms:created xsi:type="dcterms:W3CDTF">2018-09-07T12:29:51Z</dcterms:created>
  <dcterms:modified xsi:type="dcterms:W3CDTF">2023-06-22T07:14:16Z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10939584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S9.0.1</vt:lpwstr>
  </property>
</Properties>
</file>